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2" r:id="rId3"/>
    <p:sldId id="303" r:id="rId4"/>
    <p:sldId id="304" r:id="rId5"/>
    <p:sldId id="305" r:id="rId6"/>
    <p:sldId id="317" r:id="rId7"/>
    <p:sldId id="306" r:id="rId8"/>
    <p:sldId id="308" r:id="rId9"/>
    <p:sldId id="260" r:id="rId10"/>
    <p:sldId id="261" r:id="rId11"/>
    <p:sldId id="262" r:id="rId12"/>
    <p:sldId id="263" r:id="rId13"/>
    <p:sldId id="313" r:id="rId14"/>
    <p:sldId id="264" r:id="rId15"/>
    <p:sldId id="268" r:id="rId16"/>
    <p:sldId id="265" r:id="rId17"/>
    <p:sldId id="266" r:id="rId18"/>
    <p:sldId id="267" r:id="rId19"/>
    <p:sldId id="314" r:id="rId20"/>
    <p:sldId id="269" r:id="rId21"/>
    <p:sldId id="270" r:id="rId22"/>
    <p:sldId id="271" r:id="rId23"/>
    <p:sldId id="273" r:id="rId24"/>
    <p:sldId id="272" r:id="rId25"/>
    <p:sldId id="274" r:id="rId26"/>
    <p:sldId id="275" r:id="rId27"/>
    <p:sldId id="276" r:id="rId28"/>
    <p:sldId id="277" r:id="rId29"/>
    <p:sldId id="278" r:id="rId30"/>
    <p:sldId id="279" r:id="rId31"/>
    <p:sldId id="280" r:id="rId32"/>
    <p:sldId id="299" r:id="rId33"/>
    <p:sldId id="315" r:id="rId34"/>
    <p:sldId id="281" r:id="rId35"/>
    <p:sldId id="282" r:id="rId36"/>
    <p:sldId id="283" r:id="rId37"/>
    <p:sldId id="284" r:id="rId38"/>
    <p:sldId id="285" r:id="rId39"/>
    <p:sldId id="286" r:id="rId40"/>
    <p:sldId id="287" r:id="rId41"/>
    <p:sldId id="300" r:id="rId42"/>
    <p:sldId id="316" r:id="rId43"/>
    <p:sldId id="289" r:id="rId44"/>
    <p:sldId id="288" r:id="rId45"/>
    <p:sldId id="290" r:id="rId46"/>
    <p:sldId id="291" r:id="rId47"/>
    <p:sldId id="292" r:id="rId48"/>
    <p:sldId id="294" r:id="rId49"/>
    <p:sldId id="295" r:id="rId50"/>
    <p:sldId id="296" r:id="rId51"/>
    <p:sldId id="297" r:id="rId52"/>
    <p:sldId id="293" r:id="rId53"/>
    <p:sldId id="298" r:id="rId54"/>
    <p:sldId id="320" r:id="rId55"/>
    <p:sldId id="321" r:id="rId56"/>
    <p:sldId id="258" r:id="rId57"/>
  </p:sldIdLst>
  <p:sldSz cx="9144000" cy="6858000" type="screen4x3"/>
  <p:notesSz cx="6858000" cy="9144000"/>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p:restoredTop sz="94715"/>
  </p:normalViewPr>
  <p:slideViewPr>
    <p:cSldViewPr snapToGrid="0" snapToObjects="1">
      <p:cViewPr>
        <p:scale>
          <a:sx n="109" d="100"/>
          <a:sy n="109" d="100"/>
        </p:scale>
        <p:origin x="-8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image" Target="../media/image30.jpg"/></Relationships>
</file>

<file path=ppt/diagrams/_rels/data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image" Target="../media/image3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69C27-4450-4B9D-8A04-11473C944795}" type="doc">
      <dgm:prSet loTypeId="urn:microsoft.com/office/officeart/2005/8/layout/pyramid1" loCatId="pyramid" qsTypeId="urn:microsoft.com/office/officeart/2005/8/quickstyle/simple1" qsCatId="simple" csTypeId="urn:microsoft.com/office/officeart/2005/8/colors/accent1_2" csCatId="accent1" phldr="1"/>
      <dgm:spPr/>
    </dgm:pt>
    <dgm:pt modelId="{9CCC1332-82CB-49D0-B5E8-793E15268F3D}">
      <dgm:prSet phldrT="[Texto]"/>
      <dgm:spPr>
        <a:solidFill>
          <a:schemeClr val="accent3">
            <a:lumMod val="60000"/>
            <a:lumOff val="40000"/>
          </a:schemeClr>
        </a:solidFill>
      </dgm:spPr>
      <dgm:t>
        <a:bodyPr/>
        <a:lstStyle/>
        <a:p>
          <a:r>
            <a:rPr lang="es-MX" dirty="0"/>
            <a:t>Declaración Universal de los Derechos Humanos</a:t>
          </a:r>
        </a:p>
      </dgm:t>
    </dgm:pt>
    <dgm:pt modelId="{29FC56FC-957A-47ED-A5C2-AB42C193695F}" type="parTrans" cxnId="{A2CE83F1-60DB-476E-9B8C-847B31A586F8}">
      <dgm:prSet/>
      <dgm:spPr/>
      <dgm:t>
        <a:bodyPr/>
        <a:lstStyle/>
        <a:p>
          <a:endParaRPr lang="es-MX"/>
        </a:p>
      </dgm:t>
    </dgm:pt>
    <dgm:pt modelId="{88DA9276-1A2B-41A1-AD9B-82E4F009ECE8}" type="sibTrans" cxnId="{A2CE83F1-60DB-476E-9B8C-847B31A586F8}">
      <dgm:prSet/>
      <dgm:spPr/>
      <dgm:t>
        <a:bodyPr/>
        <a:lstStyle/>
        <a:p>
          <a:endParaRPr lang="es-MX"/>
        </a:p>
      </dgm:t>
    </dgm:pt>
    <dgm:pt modelId="{342F7564-D022-4A74-A67E-B97CB26CC89F}">
      <dgm:prSet phldrT="[Texto]"/>
      <dgm:spPr>
        <a:solidFill>
          <a:schemeClr val="accent3">
            <a:lumMod val="75000"/>
          </a:schemeClr>
        </a:solidFill>
      </dgm:spPr>
      <dgm:t>
        <a:bodyPr/>
        <a:lstStyle/>
        <a:p>
          <a:r>
            <a:rPr lang="es-MX" dirty="0"/>
            <a:t>Constitución Política de los estados Unidos Mexicanos</a:t>
          </a:r>
        </a:p>
      </dgm:t>
    </dgm:pt>
    <dgm:pt modelId="{14C7DF24-08B4-446B-9B7A-209E0B418FD4}" type="parTrans" cxnId="{E5D09E73-2257-4B43-ABEB-CAB91BD2105A}">
      <dgm:prSet/>
      <dgm:spPr/>
      <dgm:t>
        <a:bodyPr/>
        <a:lstStyle/>
        <a:p>
          <a:endParaRPr lang="es-MX"/>
        </a:p>
      </dgm:t>
    </dgm:pt>
    <dgm:pt modelId="{243A034C-5F63-4EB6-A7E6-5108B010F5CA}" type="sibTrans" cxnId="{E5D09E73-2257-4B43-ABEB-CAB91BD2105A}">
      <dgm:prSet/>
      <dgm:spPr/>
      <dgm:t>
        <a:bodyPr/>
        <a:lstStyle/>
        <a:p>
          <a:endParaRPr lang="es-MX"/>
        </a:p>
      </dgm:t>
    </dgm:pt>
    <dgm:pt modelId="{194C1132-2EB5-4419-93EE-87612C4A5A09}">
      <dgm:prSet phldrT="[Texto]"/>
      <dgm:spPr>
        <a:solidFill>
          <a:schemeClr val="accent3">
            <a:lumMod val="50000"/>
          </a:schemeClr>
        </a:solidFill>
      </dgm:spPr>
      <dgm:t>
        <a:bodyPr/>
        <a:lstStyle/>
        <a:p>
          <a:r>
            <a:rPr lang="es-MX" dirty="0"/>
            <a:t>Ley General para la Inclusión de Personas con Discapacidad</a:t>
          </a:r>
        </a:p>
      </dgm:t>
    </dgm:pt>
    <dgm:pt modelId="{9B3027DD-E9E5-4EB8-9FCA-B46BA5FDF716}" type="parTrans" cxnId="{DEBDE2AA-4A24-4FA5-878A-06B06867C07B}">
      <dgm:prSet/>
      <dgm:spPr/>
      <dgm:t>
        <a:bodyPr/>
        <a:lstStyle/>
        <a:p>
          <a:endParaRPr lang="es-MX"/>
        </a:p>
      </dgm:t>
    </dgm:pt>
    <dgm:pt modelId="{D16E3249-7783-406C-A5AF-758D75C74B7A}" type="sibTrans" cxnId="{DEBDE2AA-4A24-4FA5-878A-06B06867C07B}">
      <dgm:prSet/>
      <dgm:spPr/>
      <dgm:t>
        <a:bodyPr/>
        <a:lstStyle/>
        <a:p>
          <a:endParaRPr lang="es-MX"/>
        </a:p>
      </dgm:t>
    </dgm:pt>
    <dgm:pt modelId="{7509CACF-A7F0-49C8-9093-FB55B84F41EB}" type="pres">
      <dgm:prSet presAssocID="{D8769C27-4450-4B9D-8A04-11473C944795}" presName="Name0" presStyleCnt="0">
        <dgm:presLayoutVars>
          <dgm:dir/>
          <dgm:animLvl val="lvl"/>
          <dgm:resizeHandles val="exact"/>
        </dgm:presLayoutVars>
      </dgm:prSet>
      <dgm:spPr/>
    </dgm:pt>
    <dgm:pt modelId="{142D9863-6781-4620-82C7-9666D49F2D1C}" type="pres">
      <dgm:prSet presAssocID="{9CCC1332-82CB-49D0-B5E8-793E15268F3D}" presName="Name8" presStyleCnt="0"/>
      <dgm:spPr/>
    </dgm:pt>
    <dgm:pt modelId="{0A356B4F-D96C-4A10-B777-CC82E0FD5AD0}" type="pres">
      <dgm:prSet presAssocID="{9CCC1332-82CB-49D0-B5E8-793E15268F3D}" presName="level" presStyleLbl="node1" presStyleIdx="0" presStyleCnt="3">
        <dgm:presLayoutVars>
          <dgm:chMax val="1"/>
          <dgm:bulletEnabled val="1"/>
        </dgm:presLayoutVars>
      </dgm:prSet>
      <dgm:spPr/>
      <dgm:t>
        <a:bodyPr/>
        <a:lstStyle/>
        <a:p>
          <a:endParaRPr lang="es-MX"/>
        </a:p>
      </dgm:t>
    </dgm:pt>
    <dgm:pt modelId="{9840046E-F711-486A-A527-7FBD759BB119}" type="pres">
      <dgm:prSet presAssocID="{9CCC1332-82CB-49D0-B5E8-793E15268F3D}" presName="levelTx" presStyleLbl="revTx" presStyleIdx="0" presStyleCnt="0">
        <dgm:presLayoutVars>
          <dgm:chMax val="1"/>
          <dgm:bulletEnabled val="1"/>
        </dgm:presLayoutVars>
      </dgm:prSet>
      <dgm:spPr/>
      <dgm:t>
        <a:bodyPr/>
        <a:lstStyle/>
        <a:p>
          <a:endParaRPr lang="es-MX"/>
        </a:p>
      </dgm:t>
    </dgm:pt>
    <dgm:pt modelId="{4C6919D5-4FDF-4B53-8AEF-E95930F83F0B}" type="pres">
      <dgm:prSet presAssocID="{342F7564-D022-4A74-A67E-B97CB26CC89F}" presName="Name8" presStyleCnt="0"/>
      <dgm:spPr/>
    </dgm:pt>
    <dgm:pt modelId="{B2B93082-201E-47D6-822F-D0006A76A8A3}" type="pres">
      <dgm:prSet presAssocID="{342F7564-D022-4A74-A67E-B97CB26CC89F}" presName="level" presStyleLbl="node1" presStyleIdx="1" presStyleCnt="3">
        <dgm:presLayoutVars>
          <dgm:chMax val="1"/>
          <dgm:bulletEnabled val="1"/>
        </dgm:presLayoutVars>
      </dgm:prSet>
      <dgm:spPr/>
      <dgm:t>
        <a:bodyPr/>
        <a:lstStyle/>
        <a:p>
          <a:endParaRPr lang="es-MX"/>
        </a:p>
      </dgm:t>
    </dgm:pt>
    <dgm:pt modelId="{D6E68531-F8E8-4432-AD5F-1DBF9DB4259A}" type="pres">
      <dgm:prSet presAssocID="{342F7564-D022-4A74-A67E-B97CB26CC89F}" presName="levelTx" presStyleLbl="revTx" presStyleIdx="0" presStyleCnt="0">
        <dgm:presLayoutVars>
          <dgm:chMax val="1"/>
          <dgm:bulletEnabled val="1"/>
        </dgm:presLayoutVars>
      </dgm:prSet>
      <dgm:spPr/>
      <dgm:t>
        <a:bodyPr/>
        <a:lstStyle/>
        <a:p>
          <a:endParaRPr lang="es-MX"/>
        </a:p>
      </dgm:t>
    </dgm:pt>
    <dgm:pt modelId="{E93B2FEC-E1B3-4688-B47B-F1FE20539AF6}" type="pres">
      <dgm:prSet presAssocID="{194C1132-2EB5-4419-93EE-87612C4A5A09}" presName="Name8" presStyleCnt="0"/>
      <dgm:spPr/>
    </dgm:pt>
    <dgm:pt modelId="{FCB2D3D2-1671-4E6B-84AC-333DF4EA7D38}" type="pres">
      <dgm:prSet presAssocID="{194C1132-2EB5-4419-93EE-87612C4A5A09}" presName="level" presStyleLbl="node1" presStyleIdx="2" presStyleCnt="3">
        <dgm:presLayoutVars>
          <dgm:chMax val="1"/>
          <dgm:bulletEnabled val="1"/>
        </dgm:presLayoutVars>
      </dgm:prSet>
      <dgm:spPr/>
      <dgm:t>
        <a:bodyPr/>
        <a:lstStyle/>
        <a:p>
          <a:endParaRPr lang="es-MX"/>
        </a:p>
      </dgm:t>
    </dgm:pt>
    <dgm:pt modelId="{13C0D1AD-6AAF-4DC0-B90C-316382C9C516}" type="pres">
      <dgm:prSet presAssocID="{194C1132-2EB5-4419-93EE-87612C4A5A09}" presName="levelTx" presStyleLbl="revTx" presStyleIdx="0" presStyleCnt="0">
        <dgm:presLayoutVars>
          <dgm:chMax val="1"/>
          <dgm:bulletEnabled val="1"/>
        </dgm:presLayoutVars>
      </dgm:prSet>
      <dgm:spPr/>
      <dgm:t>
        <a:bodyPr/>
        <a:lstStyle/>
        <a:p>
          <a:endParaRPr lang="es-MX"/>
        </a:p>
      </dgm:t>
    </dgm:pt>
  </dgm:ptLst>
  <dgm:cxnLst>
    <dgm:cxn modelId="{20BD4FDE-254A-45EF-87B7-680B72A920B0}" type="presOf" srcId="{342F7564-D022-4A74-A67E-B97CB26CC89F}" destId="{B2B93082-201E-47D6-822F-D0006A76A8A3}" srcOrd="0" destOrd="0" presId="urn:microsoft.com/office/officeart/2005/8/layout/pyramid1"/>
    <dgm:cxn modelId="{A2CE83F1-60DB-476E-9B8C-847B31A586F8}" srcId="{D8769C27-4450-4B9D-8A04-11473C944795}" destId="{9CCC1332-82CB-49D0-B5E8-793E15268F3D}" srcOrd="0" destOrd="0" parTransId="{29FC56FC-957A-47ED-A5C2-AB42C193695F}" sibTransId="{88DA9276-1A2B-41A1-AD9B-82E4F009ECE8}"/>
    <dgm:cxn modelId="{55E5532D-1C04-4E26-BF6E-91F0182E5B7C}" type="presOf" srcId="{9CCC1332-82CB-49D0-B5E8-793E15268F3D}" destId="{0A356B4F-D96C-4A10-B777-CC82E0FD5AD0}" srcOrd="0" destOrd="0" presId="urn:microsoft.com/office/officeart/2005/8/layout/pyramid1"/>
    <dgm:cxn modelId="{C090559D-FCA0-4578-BF18-E8A6D5B2B04E}" type="presOf" srcId="{194C1132-2EB5-4419-93EE-87612C4A5A09}" destId="{FCB2D3D2-1671-4E6B-84AC-333DF4EA7D38}" srcOrd="0" destOrd="0" presId="urn:microsoft.com/office/officeart/2005/8/layout/pyramid1"/>
    <dgm:cxn modelId="{E13FC911-A706-4725-838F-C025CBF3F8D9}" type="presOf" srcId="{D8769C27-4450-4B9D-8A04-11473C944795}" destId="{7509CACF-A7F0-49C8-9093-FB55B84F41EB}" srcOrd="0" destOrd="0" presId="urn:microsoft.com/office/officeart/2005/8/layout/pyramid1"/>
    <dgm:cxn modelId="{550B9592-7DC7-428C-B4AE-22698F9BBA6E}" type="presOf" srcId="{342F7564-D022-4A74-A67E-B97CB26CC89F}" destId="{D6E68531-F8E8-4432-AD5F-1DBF9DB4259A}" srcOrd="1" destOrd="0" presId="urn:microsoft.com/office/officeart/2005/8/layout/pyramid1"/>
    <dgm:cxn modelId="{CCD683B6-3EEE-49AF-B7D4-F8A42805E6BF}" type="presOf" srcId="{194C1132-2EB5-4419-93EE-87612C4A5A09}" destId="{13C0D1AD-6AAF-4DC0-B90C-316382C9C516}" srcOrd="1" destOrd="0" presId="urn:microsoft.com/office/officeart/2005/8/layout/pyramid1"/>
    <dgm:cxn modelId="{FBB02FCF-1D14-492C-89CC-06533896C559}" type="presOf" srcId="{9CCC1332-82CB-49D0-B5E8-793E15268F3D}" destId="{9840046E-F711-486A-A527-7FBD759BB119}" srcOrd="1" destOrd="0" presId="urn:microsoft.com/office/officeart/2005/8/layout/pyramid1"/>
    <dgm:cxn modelId="{DEBDE2AA-4A24-4FA5-878A-06B06867C07B}" srcId="{D8769C27-4450-4B9D-8A04-11473C944795}" destId="{194C1132-2EB5-4419-93EE-87612C4A5A09}" srcOrd="2" destOrd="0" parTransId="{9B3027DD-E9E5-4EB8-9FCA-B46BA5FDF716}" sibTransId="{D16E3249-7783-406C-A5AF-758D75C74B7A}"/>
    <dgm:cxn modelId="{E5D09E73-2257-4B43-ABEB-CAB91BD2105A}" srcId="{D8769C27-4450-4B9D-8A04-11473C944795}" destId="{342F7564-D022-4A74-A67E-B97CB26CC89F}" srcOrd="1" destOrd="0" parTransId="{14C7DF24-08B4-446B-9B7A-209E0B418FD4}" sibTransId="{243A034C-5F63-4EB6-A7E6-5108B010F5CA}"/>
    <dgm:cxn modelId="{A47846DB-F68F-48A3-A5DE-64CB0D110911}" type="presParOf" srcId="{7509CACF-A7F0-49C8-9093-FB55B84F41EB}" destId="{142D9863-6781-4620-82C7-9666D49F2D1C}" srcOrd="0" destOrd="0" presId="urn:microsoft.com/office/officeart/2005/8/layout/pyramid1"/>
    <dgm:cxn modelId="{6F23C8F6-7236-460B-BBC4-BB3AC4FD8F01}" type="presParOf" srcId="{142D9863-6781-4620-82C7-9666D49F2D1C}" destId="{0A356B4F-D96C-4A10-B777-CC82E0FD5AD0}" srcOrd="0" destOrd="0" presId="urn:microsoft.com/office/officeart/2005/8/layout/pyramid1"/>
    <dgm:cxn modelId="{DD930578-B144-48FA-8600-B59F70FB9B6B}" type="presParOf" srcId="{142D9863-6781-4620-82C7-9666D49F2D1C}" destId="{9840046E-F711-486A-A527-7FBD759BB119}" srcOrd="1" destOrd="0" presId="urn:microsoft.com/office/officeart/2005/8/layout/pyramid1"/>
    <dgm:cxn modelId="{C5835FD7-3025-409B-9361-E49BF3207576}" type="presParOf" srcId="{7509CACF-A7F0-49C8-9093-FB55B84F41EB}" destId="{4C6919D5-4FDF-4B53-8AEF-E95930F83F0B}" srcOrd="1" destOrd="0" presId="urn:microsoft.com/office/officeart/2005/8/layout/pyramid1"/>
    <dgm:cxn modelId="{92E2737C-8910-47DD-A5B8-127C7135A9FF}" type="presParOf" srcId="{4C6919D5-4FDF-4B53-8AEF-E95930F83F0B}" destId="{B2B93082-201E-47D6-822F-D0006A76A8A3}" srcOrd="0" destOrd="0" presId="urn:microsoft.com/office/officeart/2005/8/layout/pyramid1"/>
    <dgm:cxn modelId="{4F394B0E-4109-496E-BFB6-00AA13A4477A}" type="presParOf" srcId="{4C6919D5-4FDF-4B53-8AEF-E95930F83F0B}" destId="{D6E68531-F8E8-4432-AD5F-1DBF9DB4259A}" srcOrd="1" destOrd="0" presId="urn:microsoft.com/office/officeart/2005/8/layout/pyramid1"/>
    <dgm:cxn modelId="{B01C76EE-E764-43C0-A9E5-03F93CA420AB}" type="presParOf" srcId="{7509CACF-A7F0-49C8-9093-FB55B84F41EB}" destId="{E93B2FEC-E1B3-4688-B47B-F1FE20539AF6}" srcOrd="2" destOrd="0" presId="urn:microsoft.com/office/officeart/2005/8/layout/pyramid1"/>
    <dgm:cxn modelId="{C24AD63E-CC87-4341-B32E-411C5AA51A7E}" type="presParOf" srcId="{E93B2FEC-E1B3-4688-B47B-F1FE20539AF6}" destId="{FCB2D3D2-1671-4E6B-84AC-333DF4EA7D38}" srcOrd="0" destOrd="0" presId="urn:microsoft.com/office/officeart/2005/8/layout/pyramid1"/>
    <dgm:cxn modelId="{7861B250-24E6-47D1-832B-F91A98EE2B71}" type="presParOf" srcId="{E93B2FEC-E1B3-4688-B47B-F1FE20539AF6}" destId="{13C0D1AD-6AAF-4DC0-B90C-316382C9C51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E8DAE0-2CBE-435F-AAAB-DECEF5BEDC59}"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MX"/>
        </a:p>
      </dgm:t>
    </dgm:pt>
    <dgm:pt modelId="{7BD5B11B-71C9-427B-BCDC-5581FEC67F03}">
      <dgm:prSet phldrT="[Texto]"/>
      <dgm:spPr/>
      <dgm:t>
        <a:bodyPr/>
        <a:lstStyle/>
        <a:p>
          <a:r>
            <a:rPr lang="es-MX" b="1" dirty="0">
              <a:latin typeface="Arial" panose="020B0604020202020204" pitchFamily="34" charset="0"/>
              <a:cs typeface="Arial" panose="020B0604020202020204" pitchFamily="34" charset="0"/>
            </a:rPr>
            <a:t>Accesibilidad</a:t>
          </a:r>
        </a:p>
      </dgm:t>
    </dgm:pt>
    <dgm:pt modelId="{08E249BC-C45A-4987-B8C0-A435F06E4450}" type="parTrans" cxnId="{6002BD37-AD43-42E1-98FD-A8665CE73BAF}">
      <dgm:prSet/>
      <dgm:spPr/>
      <dgm:t>
        <a:bodyPr/>
        <a:lstStyle/>
        <a:p>
          <a:endParaRPr lang="es-MX">
            <a:latin typeface="Arial" panose="020B0604020202020204" pitchFamily="34" charset="0"/>
            <a:cs typeface="Arial" panose="020B0604020202020204" pitchFamily="34" charset="0"/>
          </a:endParaRPr>
        </a:p>
      </dgm:t>
    </dgm:pt>
    <dgm:pt modelId="{9CDFC5B3-B9C1-495C-8F75-D8AE8CE8AA7E}" type="sibTrans" cxnId="{6002BD37-AD43-42E1-98FD-A8665CE73BAF}">
      <dgm:prSet/>
      <dgm:spPr/>
      <dgm:t>
        <a:bodyPr/>
        <a:lstStyle/>
        <a:p>
          <a:endParaRPr lang="es-MX">
            <a:latin typeface="Arial" panose="020B0604020202020204" pitchFamily="34" charset="0"/>
            <a:cs typeface="Arial" panose="020B0604020202020204" pitchFamily="34" charset="0"/>
          </a:endParaRPr>
        </a:p>
      </dgm:t>
    </dgm:pt>
    <dgm:pt modelId="{E8C6E775-19AB-44A6-B8BF-3BE24599839D}">
      <dgm:prSet phldrT="[Texto]"/>
      <dgm:spPr/>
      <dgm:t>
        <a:bodyPr/>
        <a:lstStyle/>
        <a:p>
          <a:r>
            <a:rPr lang="es-MX" b="1" dirty="0">
              <a:latin typeface="Arial" panose="020B0604020202020204" pitchFamily="34" charset="0"/>
              <a:cs typeface="Arial" panose="020B0604020202020204" pitchFamily="34" charset="0"/>
            </a:rPr>
            <a:t>Integración</a:t>
          </a:r>
        </a:p>
      </dgm:t>
    </dgm:pt>
    <dgm:pt modelId="{04448020-6731-42DC-9867-533B9B9898B4}" type="parTrans" cxnId="{46133C99-6C7B-4ADC-926A-1C5E6E7D16FC}">
      <dgm:prSet/>
      <dgm:spPr/>
      <dgm:t>
        <a:bodyPr/>
        <a:lstStyle/>
        <a:p>
          <a:endParaRPr lang="es-MX">
            <a:latin typeface="Arial" panose="020B0604020202020204" pitchFamily="34" charset="0"/>
            <a:cs typeface="Arial" panose="020B0604020202020204" pitchFamily="34" charset="0"/>
          </a:endParaRPr>
        </a:p>
      </dgm:t>
    </dgm:pt>
    <dgm:pt modelId="{3E8BD671-EB4C-4887-AE63-1270CB45A3AF}" type="sibTrans" cxnId="{46133C99-6C7B-4ADC-926A-1C5E6E7D16FC}">
      <dgm:prSet/>
      <dgm:spPr/>
      <dgm:t>
        <a:bodyPr/>
        <a:lstStyle/>
        <a:p>
          <a:endParaRPr lang="es-MX">
            <a:latin typeface="Arial" panose="020B0604020202020204" pitchFamily="34" charset="0"/>
            <a:cs typeface="Arial" panose="020B0604020202020204" pitchFamily="34" charset="0"/>
          </a:endParaRPr>
        </a:p>
      </dgm:t>
    </dgm:pt>
    <dgm:pt modelId="{B127FB3A-9138-431F-BDBB-6CD3DB0476A6}">
      <dgm:prSet phldrT="[Texto]"/>
      <dgm:spPr/>
      <dgm:t>
        <a:bodyPr/>
        <a:lstStyle/>
        <a:p>
          <a:r>
            <a:rPr lang="es-MX" dirty="0">
              <a:latin typeface="Arial" panose="020B0604020202020204" pitchFamily="34" charset="0"/>
              <a:cs typeface="Arial" panose="020B0604020202020204" pitchFamily="34" charset="0"/>
            </a:rPr>
            <a:t>Procurar que exista una representación suficiente de estos sectores en la dinámica de protección civil.</a:t>
          </a:r>
        </a:p>
      </dgm:t>
    </dgm:pt>
    <dgm:pt modelId="{8A76698D-ED13-411D-82E5-0D86D8FBA1B2}" type="parTrans" cxnId="{AD60D265-77BF-43FE-B127-CE252BCC751C}">
      <dgm:prSet/>
      <dgm:spPr/>
      <dgm:t>
        <a:bodyPr/>
        <a:lstStyle/>
        <a:p>
          <a:endParaRPr lang="es-MX">
            <a:latin typeface="Arial" panose="020B0604020202020204" pitchFamily="34" charset="0"/>
            <a:cs typeface="Arial" panose="020B0604020202020204" pitchFamily="34" charset="0"/>
          </a:endParaRPr>
        </a:p>
      </dgm:t>
    </dgm:pt>
    <dgm:pt modelId="{7B2BDC39-5C29-4078-BDE3-8E391A2B6D7C}" type="sibTrans" cxnId="{AD60D265-77BF-43FE-B127-CE252BCC751C}">
      <dgm:prSet/>
      <dgm:spPr/>
      <dgm:t>
        <a:bodyPr/>
        <a:lstStyle/>
        <a:p>
          <a:endParaRPr lang="es-MX">
            <a:latin typeface="Arial" panose="020B0604020202020204" pitchFamily="34" charset="0"/>
            <a:cs typeface="Arial" panose="020B0604020202020204" pitchFamily="34" charset="0"/>
          </a:endParaRPr>
        </a:p>
      </dgm:t>
    </dgm:pt>
    <dgm:pt modelId="{36B3D5DC-0DEA-4595-997F-D7ACD49531CD}">
      <dgm:prSet phldrT="[Texto]"/>
      <dgm:spPr/>
      <dgm:t>
        <a:bodyPr/>
        <a:lstStyle/>
        <a:p>
          <a:r>
            <a:rPr lang="es-MX" b="1" dirty="0">
              <a:latin typeface="Arial" panose="020B0604020202020204" pitchFamily="34" charset="0"/>
              <a:cs typeface="Arial" panose="020B0604020202020204" pitchFamily="34" charset="0"/>
            </a:rPr>
            <a:t>Inclusión</a:t>
          </a:r>
        </a:p>
      </dgm:t>
    </dgm:pt>
    <dgm:pt modelId="{E0B4FCD7-444C-42EA-BA2C-E128A9C19FDB}" type="parTrans" cxnId="{3ED024D3-C11E-4855-9E38-0904A63A7215}">
      <dgm:prSet/>
      <dgm:spPr/>
      <dgm:t>
        <a:bodyPr/>
        <a:lstStyle/>
        <a:p>
          <a:endParaRPr lang="es-MX">
            <a:latin typeface="Arial" panose="020B0604020202020204" pitchFamily="34" charset="0"/>
            <a:cs typeface="Arial" panose="020B0604020202020204" pitchFamily="34" charset="0"/>
          </a:endParaRPr>
        </a:p>
      </dgm:t>
    </dgm:pt>
    <dgm:pt modelId="{DFB765BE-FA1E-423A-BE19-DE4E5F2EDD64}" type="sibTrans" cxnId="{3ED024D3-C11E-4855-9E38-0904A63A7215}">
      <dgm:prSet/>
      <dgm:spPr/>
      <dgm:t>
        <a:bodyPr/>
        <a:lstStyle/>
        <a:p>
          <a:endParaRPr lang="es-MX">
            <a:latin typeface="Arial" panose="020B0604020202020204" pitchFamily="34" charset="0"/>
            <a:cs typeface="Arial" panose="020B0604020202020204" pitchFamily="34" charset="0"/>
          </a:endParaRPr>
        </a:p>
      </dgm:t>
    </dgm:pt>
    <dgm:pt modelId="{3AA95C76-ACA6-473D-951C-BE21E8B7F3E8}">
      <dgm:prSet phldrT="[Texto]"/>
      <dgm:spPr/>
      <dgm:t>
        <a:bodyPr/>
        <a:lstStyle/>
        <a:p>
          <a:r>
            <a:rPr lang="es-MX" dirty="0">
              <a:latin typeface="Arial" panose="020B0604020202020204" pitchFamily="34" charset="0"/>
              <a:cs typeface="Arial" panose="020B0604020202020204" pitchFamily="34" charset="0"/>
            </a:rPr>
            <a:t>Elaborar la legislación y las normativas de protección civil incluyendo la voz y perspectivas de las </a:t>
          </a:r>
          <a:r>
            <a:rPr lang="es-MX" dirty="0" err="1">
              <a:latin typeface="Arial" panose="020B0604020202020204" pitchFamily="34" charset="0"/>
              <a:cs typeface="Arial" panose="020B0604020202020204" pitchFamily="34" charset="0"/>
            </a:rPr>
            <a:t>PcD</a:t>
          </a:r>
          <a:r>
            <a:rPr lang="es-MX" dirty="0">
              <a:latin typeface="Arial" panose="020B0604020202020204" pitchFamily="34" charset="0"/>
              <a:cs typeface="Arial" panose="020B0604020202020204" pitchFamily="34" charset="0"/>
            </a:rPr>
            <a:t> y las PM.</a:t>
          </a:r>
        </a:p>
      </dgm:t>
    </dgm:pt>
    <dgm:pt modelId="{3A63C33F-6687-4FDC-843D-1E2DB2CC7B16}" type="parTrans" cxnId="{6A216C70-A2CF-4803-A658-881B889AD868}">
      <dgm:prSet/>
      <dgm:spPr/>
      <dgm:t>
        <a:bodyPr/>
        <a:lstStyle/>
        <a:p>
          <a:endParaRPr lang="es-MX">
            <a:latin typeface="Arial" panose="020B0604020202020204" pitchFamily="34" charset="0"/>
            <a:cs typeface="Arial" panose="020B0604020202020204" pitchFamily="34" charset="0"/>
          </a:endParaRPr>
        </a:p>
      </dgm:t>
    </dgm:pt>
    <dgm:pt modelId="{C897C73E-A965-4563-94D4-E509000EF731}" type="sibTrans" cxnId="{6A216C70-A2CF-4803-A658-881B889AD868}">
      <dgm:prSet/>
      <dgm:spPr/>
      <dgm:t>
        <a:bodyPr/>
        <a:lstStyle/>
        <a:p>
          <a:endParaRPr lang="es-MX">
            <a:latin typeface="Arial" panose="020B0604020202020204" pitchFamily="34" charset="0"/>
            <a:cs typeface="Arial" panose="020B0604020202020204" pitchFamily="34" charset="0"/>
          </a:endParaRPr>
        </a:p>
      </dgm:t>
    </dgm:pt>
    <dgm:pt modelId="{00D8C671-F08D-4759-B873-9A917CC98A09}">
      <dgm:prSet phldrT="[Texto]"/>
      <dgm:spPr/>
      <dgm:t>
        <a:bodyPr/>
        <a:lstStyle/>
        <a:p>
          <a:r>
            <a:rPr lang="es-MX" dirty="0">
              <a:latin typeface="Arial" panose="020B0604020202020204" pitchFamily="34" charset="0"/>
              <a:cs typeface="Arial" panose="020B0604020202020204" pitchFamily="34" charset="0"/>
            </a:rPr>
            <a:t>Adecuar os espacios para favorecer el desplazamiento seguro de las Personas con Discapacidad (</a:t>
          </a:r>
          <a:r>
            <a:rPr lang="es-MX" dirty="0" err="1">
              <a:latin typeface="Arial" panose="020B0604020202020204" pitchFamily="34" charset="0"/>
              <a:cs typeface="Arial" panose="020B0604020202020204" pitchFamily="34" charset="0"/>
            </a:rPr>
            <a:t>PcD</a:t>
          </a:r>
          <a:r>
            <a:rPr lang="es-MX" dirty="0">
              <a:latin typeface="Arial" panose="020B0604020202020204" pitchFamily="34" charset="0"/>
              <a:cs typeface="Arial" panose="020B0604020202020204" pitchFamily="34" charset="0"/>
            </a:rPr>
            <a:t>) y las personas mayores (PM).</a:t>
          </a:r>
        </a:p>
      </dgm:t>
    </dgm:pt>
    <dgm:pt modelId="{99D90E3F-721E-497F-A822-DE5374027706}" type="sibTrans" cxnId="{0F9C1F2D-45D1-4666-9B4C-9909CA9D840E}">
      <dgm:prSet/>
      <dgm:spPr/>
      <dgm:t>
        <a:bodyPr/>
        <a:lstStyle/>
        <a:p>
          <a:endParaRPr lang="es-MX">
            <a:latin typeface="Arial" panose="020B0604020202020204" pitchFamily="34" charset="0"/>
            <a:cs typeface="Arial" panose="020B0604020202020204" pitchFamily="34" charset="0"/>
          </a:endParaRPr>
        </a:p>
      </dgm:t>
    </dgm:pt>
    <dgm:pt modelId="{61027705-DF6A-4C81-9BBE-192B4C6A9EF7}" type="parTrans" cxnId="{0F9C1F2D-45D1-4666-9B4C-9909CA9D840E}">
      <dgm:prSet/>
      <dgm:spPr/>
      <dgm:t>
        <a:bodyPr/>
        <a:lstStyle/>
        <a:p>
          <a:endParaRPr lang="es-MX">
            <a:latin typeface="Arial" panose="020B0604020202020204" pitchFamily="34" charset="0"/>
            <a:cs typeface="Arial" panose="020B0604020202020204" pitchFamily="34" charset="0"/>
          </a:endParaRPr>
        </a:p>
      </dgm:t>
    </dgm:pt>
    <dgm:pt modelId="{B2F9A8CC-A1E2-4CBA-AD08-2B43D68191BC}" type="pres">
      <dgm:prSet presAssocID="{0AE8DAE0-2CBE-435F-AAAB-DECEF5BEDC59}" presName="linear" presStyleCnt="0">
        <dgm:presLayoutVars>
          <dgm:dir/>
          <dgm:resizeHandles val="exact"/>
        </dgm:presLayoutVars>
      </dgm:prSet>
      <dgm:spPr/>
      <dgm:t>
        <a:bodyPr/>
        <a:lstStyle/>
        <a:p>
          <a:endParaRPr lang="es-MX"/>
        </a:p>
      </dgm:t>
    </dgm:pt>
    <dgm:pt modelId="{1E86D6D2-6E93-4FB2-A5BD-5554A2EC9F72}" type="pres">
      <dgm:prSet presAssocID="{7BD5B11B-71C9-427B-BCDC-5581FEC67F03}" presName="comp" presStyleCnt="0"/>
      <dgm:spPr/>
    </dgm:pt>
    <dgm:pt modelId="{B9ACB49C-5857-43E5-AD55-0EDC29576ED0}" type="pres">
      <dgm:prSet presAssocID="{7BD5B11B-71C9-427B-BCDC-5581FEC67F03}" presName="box" presStyleLbl="node1" presStyleIdx="0" presStyleCnt="3"/>
      <dgm:spPr/>
      <dgm:t>
        <a:bodyPr/>
        <a:lstStyle/>
        <a:p>
          <a:endParaRPr lang="es-MX"/>
        </a:p>
      </dgm:t>
    </dgm:pt>
    <dgm:pt modelId="{36DD1E41-FD41-44D2-BBBD-6EF9FB50C16C}" type="pres">
      <dgm:prSet presAssocID="{7BD5B11B-71C9-427B-BCDC-5581FEC67F03}" presName="img" presStyleLbl="fgImgPlace1" presStyleIdx="0" presStyleCnt="3"/>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67000" r="-67000"/>
          </a:stretch>
        </a:blipFill>
      </dgm:spPr>
      <dgm:t>
        <a:bodyPr/>
        <a:lstStyle/>
        <a:p>
          <a:endParaRPr lang="es-MX"/>
        </a:p>
      </dgm:t>
    </dgm:pt>
    <dgm:pt modelId="{6ECC8C8C-DA26-4E34-B5F1-8023C5B52460}" type="pres">
      <dgm:prSet presAssocID="{7BD5B11B-71C9-427B-BCDC-5581FEC67F03}" presName="text" presStyleLbl="node1" presStyleIdx="0" presStyleCnt="3">
        <dgm:presLayoutVars>
          <dgm:bulletEnabled val="1"/>
        </dgm:presLayoutVars>
      </dgm:prSet>
      <dgm:spPr/>
      <dgm:t>
        <a:bodyPr/>
        <a:lstStyle/>
        <a:p>
          <a:endParaRPr lang="es-MX"/>
        </a:p>
      </dgm:t>
    </dgm:pt>
    <dgm:pt modelId="{4A199A2F-6930-4E50-BAE4-2FF3D6D0C8DA}" type="pres">
      <dgm:prSet presAssocID="{9CDFC5B3-B9C1-495C-8F75-D8AE8CE8AA7E}" presName="spacer" presStyleCnt="0"/>
      <dgm:spPr/>
    </dgm:pt>
    <dgm:pt modelId="{68158899-AE4A-4C4B-A4D3-C276B2959FBC}" type="pres">
      <dgm:prSet presAssocID="{E8C6E775-19AB-44A6-B8BF-3BE24599839D}" presName="comp" presStyleCnt="0"/>
      <dgm:spPr/>
    </dgm:pt>
    <dgm:pt modelId="{922D56B9-165F-4870-A1F4-59A3284C41A2}" type="pres">
      <dgm:prSet presAssocID="{E8C6E775-19AB-44A6-B8BF-3BE24599839D}" presName="box" presStyleLbl="node1" presStyleIdx="1" presStyleCnt="3"/>
      <dgm:spPr/>
      <dgm:t>
        <a:bodyPr/>
        <a:lstStyle/>
        <a:p>
          <a:endParaRPr lang="es-MX"/>
        </a:p>
      </dgm:t>
    </dgm:pt>
    <dgm:pt modelId="{3C2EEEA5-0F8E-406A-AEE4-66D45B426469}" type="pres">
      <dgm:prSet presAssocID="{E8C6E775-19AB-44A6-B8BF-3BE24599839D}" presName="img" presStyleLbl="fgImgPlace1" presStyleIdx="1" presStyleCnt="3"/>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dgm:spPr>
      <dgm:t>
        <a:bodyPr/>
        <a:lstStyle/>
        <a:p>
          <a:endParaRPr lang="es-MX"/>
        </a:p>
      </dgm:t>
    </dgm:pt>
    <dgm:pt modelId="{C6503551-A169-4AEB-B149-3096E48CBEB6}" type="pres">
      <dgm:prSet presAssocID="{E8C6E775-19AB-44A6-B8BF-3BE24599839D}" presName="text" presStyleLbl="node1" presStyleIdx="1" presStyleCnt="3">
        <dgm:presLayoutVars>
          <dgm:bulletEnabled val="1"/>
        </dgm:presLayoutVars>
      </dgm:prSet>
      <dgm:spPr/>
      <dgm:t>
        <a:bodyPr/>
        <a:lstStyle/>
        <a:p>
          <a:endParaRPr lang="es-MX"/>
        </a:p>
      </dgm:t>
    </dgm:pt>
    <dgm:pt modelId="{7EBF5EC0-EF49-48A2-B643-8AA1E176877C}" type="pres">
      <dgm:prSet presAssocID="{3E8BD671-EB4C-4887-AE63-1270CB45A3AF}" presName="spacer" presStyleCnt="0"/>
      <dgm:spPr/>
    </dgm:pt>
    <dgm:pt modelId="{5C7F1F72-26E0-45A4-96C1-DC22C1542005}" type="pres">
      <dgm:prSet presAssocID="{36B3D5DC-0DEA-4595-997F-D7ACD49531CD}" presName="comp" presStyleCnt="0"/>
      <dgm:spPr/>
    </dgm:pt>
    <dgm:pt modelId="{D59ACCE7-1320-4896-9089-2E4EBCD8B2E0}" type="pres">
      <dgm:prSet presAssocID="{36B3D5DC-0DEA-4595-997F-D7ACD49531CD}" presName="box" presStyleLbl="node1" presStyleIdx="2" presStyleCnt="3"/>
      <dgm:spPr/>
      <dgm:t>
        <a:bodyPr/>
        <a:lstStyle/>
        <a:p>
          <a:endParaRPr lang="es-MX"/>
        </a:p>
      </dgm:t>
    </dgm:pt>
    <dgm:pt modelId="{BC463065-5405-4B08-9CE9-BF1985D3199F}" type="pres">
      <dgm:prSet presAssocID="{36B3D5DC-0DEA-4595-997F-D7ACD49531CD}" presName="img" presStyleLbl="fgImgPlace1" presStyleIdx="2" presStyleCnt="3"/>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dgm:spPr>
      <dgm:t>
        <a:bodyPr/>
        <a:lstStyle/>
        <a:p>
          <a:endParaRPr lang="es-MX"/>
        </a:p>
      </dgm:t>
    </dgm:pt>
    <dgm:pt modelId="{02B344B8-202C-40BD-8510-94136BAEA29A}" type="pres">
      <dgm:prSet presAssocID="{36B3D5DC-0DEA-4595-997F-D7ACD49531CD}" presName="text" presStyleLbl="node1" presStyleIdx="2" presStyleCnt="3">
        <dgm:presLayoutVars>
          <dgm:bulletEnabled val="1"/>
        </dgm:presLayoutVars>
      </dgm:prSet>
      <dgm:spPr/>
      <dgm:t>
        <a:bodyPr/>
        <a:lstStyle/>
        <a:p>
          <a:endParaRPr lang="es-MX"/>
        </a:p>
      </dgm:t>
    </dgm:pt>
  </dgm:ptLst>
  <dgm:cxnLst>
    <dgm:cxn modelId="{3ED024D3-C11E-4855-9E38-0904A63A7215}" srcId="{0AE8DAE0-2CBE-435F-AAAB-DECEF5BEDC59}" destId="{36B3D5DC-0DEA-4595-997F-D7ACD49531CD}" srcOrd="2" destOrd="0" parTransId="{E0B4FCD7-444C-42EA-BA2C-E128A9C19FDB}" sibTransId="{DFB765BE-FA1E-423A-BE19-DE4E5F2EDD64}"/>
    <dgm:cxn modelId="{3D1698EB-81A8-4102-A073-DFCF43BCDF80}" type="presOf" srcId="{B127FB3A-9138-431F-BDBB-6CD3DB0476A6}" destId="{922D56B9-165F-4870-A1F4-59A3284C41A2}" srcOrd="0" destOrd="1" presId="urn:microsoft.com/office/officeart/2005/8/layout/vList4"/>
    <dgm:cxn modelId="{CCD5E0A2-5D2D-4407-9E43-A96AA3F45854}" type="presOf" srcId="{7BD5B11B-71C9-427B-BCDC-5581FEC67F03}" destId="{B9ACB49C-5857-43E5-AD55-0EDC29576ED0}" srcOrd="0" destOrd="0" presId="urn:microsoft.com/office/officeart/2005/8/layout/vList4"/>
    <dgm:cxn modelId="{6F998F3A-FEEB-44BE-AB9C-5DCF93353CB5}" type="presOf" srcId="{36B3D5DC-0DEA-4595-997F-D7ACD49531CD}" destId="{02B344B8-202C-40BD-8510-94136BAEA29A}" srcOrd="1" destOrd="0" presId="urn:microsoft.com/office/officeart/2005/8/layout/vList4"/>
    <dgm:cxn modelId="{0F9C1F2D-45D1-4666-9B4C-9909CA9D840E}" srcId="{7BD5B11B-71C9-427B-BCDC-5581FEC67F03}" destId="{00D8C671-F08D-4759-B873-9A917CC98A09}" srcOrd="0" destOrd="0" parTransId="{61027705-DF6A-4C81-9BBE-192B4C6A9EF7}" sibTransId="{99D90E3F-721E-497F-A822-DE5374027706}"/>
    <dgm:cxn modelId="{B4E1353A-7233-49EB-8C1B-52F457CF46DA}" type="presOf" srcId="{E8C6E775-19AB-44A6-B8BF-3BE24599839D}" destId="{C6503551-A169-4AEB-B149-3096E48CBEB6}" srcOrd="1" destOrd="0" presId="urn:microsoft.com/office/officeart/2005/8/layout/vList4"/>
    <dgm:cxn modelId="{AD60D265-77BF-43FE-B127-CE252BCC751C}" srcId="{E8C6E775-19AB-44A6-B8BF-3BE24599839D}" destId="{B127FB3A-9138-431F-BDBB-6CD3DB0476A6}" srcOrd="0" destOrd="0" parTransId="{8A76698D-ED13-411D-82E5-0D86D8FBA1B2}" sibTransId="{7B2BDC39-5C29-4078-BDE3-8E391A2B6D7C}"/>
    <dgm:cxn modelId="{EC42336C-7E2C-4FB6-8DE4-7D97652AB9F3}" type="presOf" srcId="{0AE8DAE0-2CBE-435F-AAAB-DECEF5BEDC59}" destId="{B2F9A8CC-A1E2-4CBA-AD08-2B43D68191BC}" srcOrd="0" destOrd="0" presId="urn:microsoft.com/office/officeart/2005/8/layout/vList4"/>
    <dgm:cxn modelId="{FCF3DC52-F04E-4036-944F-40857ECF73F8}" type="presOf" srcId="{00D8C671-F08D-4759-B873-9A917CC98A09}" destId="{6ECC8C8C-DA26-4E34-B5F1-8023C5B52460}" srcOrd="1" destOrd="1" presId="urn:microsoft.com/office/officeart/2005/8/layout/vList4"/>
    <dgm:cxn modelId="{DA3696AA-061A-417C-9F64-19336BC79B42}" type="presOf" srcId="{B127FB3A-9138-431F-BDBB-6CD3DB0476A6}" destId="{C6503551-A169-4AEB-B149-3096E48CBEB6}" srcOrd="1" destOrd="1" presId="urn:microsoft.com/office/officeart/2005/8/layout/vList4"/>
    <dgm:cxn modelId="{46133C99-6C7B-4ADC-926A-1C5E6E7D16FC}" srcId="{0AE8DAE0-2CBE-435F-AAAB-DECEF5BEDC59}" destId="{E8C6E775-19AB-44A6-B8BF-3BE24599839D}" srcOrd="1" destOrd="0" parTransId="{04448020-6731-42DC-9867-533B9B9898B4}" sibTransId="{3E8BD671-EB4C-4887-AE63-1270CB45A3AF}"/>
    <dgm:cxn modelId="{1C21CA31-1042-4867-B604-B9D4C0BB4602}" type="presOf" srcId="{36B3D5DC-0DEA-4595-997F-D7ACD49531CD}" destId="{D59ACCE7-1320-4896-9089-2E4EBCD8B2E0}" srcOrd="0" destOrd="0" presId="urn:microsoft.com/office/officeart/2005/8/layout/vList4"/>
    <dgm:cxn modelId="{33D71C6A-4960-43ED-92FA-85CD236F2E17}" type="presOf" srcId="{7BD5B11B-71C9-427B-BCDC-5581FEC67F03}" destId="{6ECC8C8C-DA26-4E34-B5F1-8023C5B52460}" srcOrd="1" destOrd="0" presId="urn:microsoft.com/office/officeart/2005/8/layout/vList4"/>
    <dgm:cxn modelId="{8D3930FB-9082-464D-B329-A86B4E6BE41E}" type="presOf" srcId="{3AA95C76-ACA6-473D-951C-BE21E8B7F3E8}" destId="{02B344B8-202C-40BD-8510-94136BAEA29A}" srcOrd="1" destOrd="1" presId="urn:microsoft.com/office/officeart/2005/8/layout/vList4"/>
    <dgm:cxn modelId="{6002BD37-AD43-42E1-98FD-A8665CE73BAF}" srcId="{0AE8DAE0-2CBE-435F-AAAB-DECEF5BEDC59}" destId="{7BD5B11B-71C9-427B-BCDC-5581FEC67F03}" srcOrd="0" destOrd="0" parTransId="{08E249BC-C45A-4987-B8C0-A435F06E4450}" sibTransId="{9CDFC5B3-B9C1-495C-8F75-D8AE8CE8AA7E}"/>
    <dgm:cxn modelId="{7D671948-A826-46E3-B94E-5E794FB3C74C}" type="presOf" srcId="{E8C6E775-19AB-44A6-B8BF-3BE24599839D}" destId="{922D56B9-165F-4870-A1F4-59A3284C41A2}" srcOrd="0" destOrd="0" presId="urn:microsoft.com/office/officeart/2005/8/layout/vList4"/>
    <dgm:cxn modelId="{890E9D0F-00AA-4F9E-9A7C-5B76A3BADDAE}" type="presOf" srcId="{3AA95C76-ACA6-473D-951C-BE21E8B7F3E8}" destId="{D59ACCE7-1320-4896-9089-2E4EBCD8B2E0}" srcOrd="0" destOrd="1" presId="urn:microsoft.com/office/officeart/2005/8/layout/vList4"/>
    <dgm:cxn modelId="{6A216C70-A2CF-4803-A658-881B889AD868}" srcId="{36B3D5DC-0DEA-4595-997F-D7ACD49531CD}" destId="{3AA95C76-ACA6-473D-951C-BE21E8B7F3E8}" srcOrd="0" destOrd="0" parTransId="{3A63C33F-6687-4FDC-843D-1E2DB2CC7B16}" sibTransId="{C897C73E-A965-4563-94D4-E509000EF731}"/>
    <dgm:cxn modelId="{0F3DCEC8-E236-4FC8-8827-D085F52A4966}" type="presOf" srcId="{00D8C671-F08D-4759-B873-9A917CC98A09}" destId="{B9ACB49C-5857-43E5-AD55-0EDC29576ED0}" srcOrd="0" destOrd="1" presId="urn:microsoft.com/office/officeart/2005/8/layout/vList4"/>
    <dgm:cxn modelId="{1ADDB6CF-0364-4272-8A2E-6CB4E48FB928}" type="presParOf" srcId="{B2F9A8CC-A1E2-4CBA-AD08-2B43D68191BC}" destId="{1E86D6D2-6E93-4FB2-A5BD-5554A2EC9F72}" srcOrd="0" destOrd="0" presId="urn:microsoft.com/office/officeart/2005/8/layout/vList4"/>
    <dgm:cxn modelId="{0798E826-F279-4CB1-889F-35F3B77CB61E}" type="presParOf" srcId="{1E86D6D2-6E93-4FB2-A5BD-5554A2EC9F72}" destId="{B9ACB49C-5857-43E5-AD55-0EDC29576ED0}" srcOrd="0" destOrd="0" presId="urn:microsoft.com/office/officeart/2005/8/layout/vList4"/>
    <dgm:cxn modelId="{8231BC66-A6C2-4206-A202-46A511624764}" type="presParOf" srcId="{1E86D6D2-6E93-4FB2-A5BD-5554A2EC9F72}" destId="{36DD1E41-FD41-44D2-BBBD-6EF9FB50C16C}" srcOrd="1" destOrd="0" presId="urn:microsoft.com/office/officeart/2005/8/layout/vList4"/>
    <dgm:cxn modelId="{D97A1324-5683-48AF-9EB7-4C6DEC1B709B}" type="presParOf" srcId="{1E86D6D2-6E93-4FB2-A5BD-5554A2EC9F72}" destId="{6ECC8C8C-DA26-4E34-B5F1-8023C5B52460}" srcOrd="2" destOrd="0" presId="urn:microsoft.com/office/officeart/2005/8/layout/vList4"/>
    <dgm:cxn modelId="{6E90DF43-0F8C-4D85-8259-9CBAA712E05A}" type="presParOf" srcId="{B2F9A8CC-A1E2-4CBA-AD08-2B43D68191BC}" destId="{4A199A2F-6930-4E50-BAE4-2FF3D6D0C8DA}" srcOrd="1" destOrd="0" presId="urn:microsoft.com/office/officeart/2005/8/layout/vList4"/>
    <dgm:cxn modelId="{1E96F703-47B8-4131-8946-1CED278E2CC5}" type="presParOf" srcId="{B2F9A8CC-A1E2-4CBA-AD08-2B43D68191BC}" destId="{68158899-AE4A-4C4B-A4D3-C276B2959FBC}" srcOrd="2" destOrd="0" presId="urn:microsoft.com/office/officeart/2005/8/layout/vList4"/>
    <dgm:cxn modelId="{6AF91DFA-2CCF-4DA1-BF03-CE3B88F3015C}" type="presParOf" srcId="{68158899-AE4A-4C4B-A4D3-C276B2959FBC}" destId="{922D56B9-165F-4870-A1F4-59A3284C41A2}" srcOrd="0" destOrd="0" presId="urn:microsoft.com/office/officeart/2005/8/layout/vList4"/>
    <dgm:cxn modelId="{4BEEB1C4-9303-45D5-B023-50C680A62F63}" type="presParOf" srcId="{68158899-AE4A-4C4B-A4D3-C276B2959FBC}" destId="{3C2EEEA5-0F8E-406A-AEE4-66D45B426469}" srcOrd="1" destOrd="0" presId="urn:microsoft.com/office/officeart/2005/8/layout/vList4"/>
    <dgm:cxn modelId="{01D5988A-CA90-4CE9-BC19-B950FFE7FA80}" type="presParOf" srcId="{68158899-AE4A-4C4B-A4D3-C276B2959FBC}" destId="{C6503551-A169-4AEB-B149-3096E48CBEB6}" srcOrd="2" destOrd="0" presId="urn:microsoft.com/office/officeart/2005/8/layout/vList4"/>
    <dgm:cxn modelId="{99152FB9-42BA-4071-ABE3-AC74D3CB801C}" type="presParOf" srcId="{B2F9A8CC-A1E2-4CBA-AD08-2B43D68191BC}" destId="{7EBF5EC0-EF49-48A2-B643-8AA1E176877C}" srcOrd="3" destOrd="0" presId="urn:microsoft.com/office/officeart/2005/8/layout/vList4"/>
    <dgm:cxn modelId="{3C77F201-E87A-482D-95CB-286DC15D4891}" type="presParOf" srcId="{B2F9A8CC-A1E2-4CBA-AD08-2B43D68191BC}" destId="{5C7F1F72-26E0-45A4-96C1-DC22C1542005}" srcOrd="4" destOrd="0" presId="urn:microsoft.com/office/officeart/2005/8/layout/vList4"/>
    <dgm:cxn modelId="{DB969075-B455-454E-87F5-CA56412FB809}" type="presParOf" srcId="{5C7F1F72-26E0-45A4-96C1-DC22C1542005}" destId="{D59ACCE7-1320-4896-9089-2E4EBCD8B2E0}" srcOrd="0" destOrd="0" presId="urn:microsoft.com/office/officeart/2005/8/layout/vList4"/>
    <dgm:cxn modelId="{1EA21F81-7656-4845-A3A6-30ABDFCE7828}" type="presParOf" srcId="{5C7F1F72-26E0-45A4-96C1-DC22C1542005}" destId="{BC463065-5405-4B08-9CE9-BF1985D3199F}" srcOrd="1" destOrd="0" presId="urn:microsoft.com/office/officeart/2005/8/layout/vList4"/>
    <dgm:cxn modelId="{A1DC8A45-D478-4959-97AA-5DAB870CB652}" type="presParOf" srcId="{5C7F1F72-26E0-45A4-96C1-DC22C1542005}" destId="{02B344B8-202C-40BD-8510-94136BAEA29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AE8DAE0-2CBE-435F-AAAB-DECEF5BEDC59}"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MX"/>
        </a:p>
      </dgm:t>
    </dgm:pt>
    <dgm:pt modelId="{7BD5B11B-71C9-427B-BCDC-5581FEC67F03}">
      <dgm:prSet phldrT="[Texto]"/>
      <dgm:spPr/>
      <dgm:t>
        <a:bodyPr/>
        <a:lstStyle/>
        <a:p>
          <a:r>
            <a:rPr lang="es-MX" b="1" dirty="0">
              <a:latin typeface="Arial" panose="020B0604020202020204" pitchFamily="34" charset="0"/>
              <a:cs typeface="Arial" panose="020B0604020202020204" pitchFamily="34" charset="0"/>
            </a:rPr>
            <a:t>Autosuficiencia</a:t>
          </a:r>
        </a:p>
      </dgm:t>
    </dgm:pt>
    <dgm:pt modelId="{08E249BC-C45A-4987-B8C0-A435F06E4450}" type="parTrans" cxnId="{6002BD37-AD43-42E1-98FD-A8665CE73BAF}">
      <dgm:prSet/>
      <dgm:spPr/>
      <dgm:t>
        <a:bodyPr/>
        <a:lstStyle/>
        <a:p>
          <a:endParaRPr lang="es-MX">
            <a:latin typeface="Arial" panose="020B0604020202020204" pitchFamily="34" charset="0"/>
            <a:cs typeface="Arial" panose="020B0604020202020204" pitchFamily="34" charset="0"/>
          </a:endParaRPr>
        </a:p>
      </dgm:t>
    </dgm:pt>
    <dgm:pt modelId="{9CDFC5B3-B9C1-495C-8F75-D8AE8CE8AA7E}" type="sibTrans" cxnId="{6002BD37-AD43-42E1-98FD-A8665CE73BAF}">
      <dgm:prSet/>
      <dgm:spPr/>
      <dgm:t>
        <a:bodyPr/>
        <a:lstStyle/>
        <a:p>
          <a:endParaRPr lang="es-MX">
            <a:latin typeface="Arial" panose="020B0604020202020204" pitchFamily="34" charset="0"/>
            <a:cs typeface="Arial" panose="020B0604020202020204" pitchFamily="34" charset="0"/>
          </a:endParaRPr>
        </a:p>
      </dgm:t>
    </dgm:pt>
    <dgm:pt modelId="{E8C6E775-19AB-44A6-B8BF-3BE24599839D}">
      <dgm:prSet phldrT="[Texto]"/>
      <dgm:spPr/>
      <dgm:t>
        <a:bodyPr/>
        <a:lstStyle/>
        <a:p>
          <a:r>
            <a:rPr lang="es-MX" b="1" dirty="0">
              <a:latin typeface="Arial" panose="020B0604020202020204" pitchFamily="34" charset="0"/>
              <a:cs typeface="Arial" panose="020B0604020202020204" pitchFamily="34" charset="0"/>
            </a:rPr>
            <a:t>Comportamiento</a:t>
          </a:r>
        </a:p>
      </dgm:t>
    </dgm:pt>
    <dgm:pt modelId="{04448020-6731-42DC-9867-533B9B9898B4}" type="parTrans" cxnId="{46133C99-6C7B-4ADC-926A-1C5E6E7D16FC}">
      <dgm:prSet/>
      <dgm:spPr/>
      <dgm:t>
        <a:bodyPr/>
        <a:lstStyle/>
        <a:p>
          <a:endParaRPr lang="es-MX">
            <a:latin typeface="Arial" panose="020B0604020202020204" pitchFamily="34" charset="0"/>
            <a:cs typeface="Arial" panose="020B0604020202020204" pitchFamily="34" charset="0"/>
          </a:endParaRPr>
        </a:p>
      </dgm:t>
    </dgm:pt>
    <dgm:pt modelId="{3E8BD671-EB4C-4887-AE63-1270CB45A3AF}" type="sibTrans" cxnId="{46133C99-6C7B-4ADC-926A-1C5E6E7D16FC}">
      <dgm:prSet/>
      <dgm:spPr/>
      <dgm:t>
        <a:bodyPr/>
        <a:lstStyle/>
        <a:p>
          <a:endParaRPr lang="es-MX">
            <a:latin typeface="Arial" panose="020B0604020202020204" pitchFamily="34" charset="0"/>
            <a:cs typeface="Arial" panose="020B0604020202020204" pitchFamily="34" charset="0"/>
          </a:endParaRPr>
        </a:p>
      </dgm:t>
    </dgm:pt>
    <dgm:pt modelId="{B127FB3A-9138-431F-BDBB-6CD3DB0476A6}">
      <dgm:prSet phldrT="[Texto]"/>
      <dgm:spPr/>
      <dgm:t>
        <a:bodyPr/>
        <a:lstStyle/>
        <a:p>
          <a:r>
            <a:rPr lang="es-MX" dirty="0">
              <a:latin typeface="Arial" panose="020B0604020202020204" pitchFamily="34" charset="0"/>
              <a:cs typeface="Arial" panose="020B0604020202020204" pitchFamily="34" charset="0"/>
            </a:rPr>
            <a:t>Evitar reacciones de miedo, curiosidad, lástima o sobreprotección.</a:t>
          </a:r>
        </a:p>
      </dgm:t>
    </dgm:pt>
    <dgm:pt modelId="{8A76698D-ED13-411D-82E5-0D86D8FBA1B2}" type="parTrans" cxnId="{AD60D265-77BF-43FE-B127-CE252BCC751C}">
      <dgm:prSet/>
      <dgm:spPr/>
      <dgm:t>
        <a:bodyPr/>
        <a:lstStyle/>
        <a:p>
          <a:endParaRPr lang="es-MX">
            <a:latin typeface="Arial" panose="020B0604020202020204" pitchFamily="34" charset="0"/>
            <a:cs typeface="Arial" panose="020B0604020202020204" pitchFamily="34" charset="0"/>
          </a:endParaRPr>
        </a:p>
      </dgm:t>
    </dgm:pt>
    <dgm:pt modelId="{7B2BDC39-5C29-4078-BDE3-8E391A2B6D7C}" type="sibTrans" cxnId="{AD60D265-77BF-43FE-B127-CE252BCC751C}">
      <dgm:prSet/>
      <dgm:spPr/>
      <dgm:t>
        <a:bodyPr/>
        <a:lstStyle/>
        <a:p>
          <a:endParaRPr lang="es-MX">
            <a:latin typeface="Arial" panose="020B0604020202020204" pitchFamily="34" charset="0"/>
            <a:cs typeface="Arial" panose="020B0604020202020204" pitchFamily="34" charset="0"/>
          </a:endParaRPr>
        </a:p>
      </dgm:t>
    </dgm:pt>
    <dgm:pt modelId="{36B3D5DC-0DEA-4595-997F-D7ACD49531CD}">
      <dgm:prSet phldrT="[Texto]"/>
      <dgm:spPr/>
      <dgm:t>
        <a:bodyPr/>
        <a:lstStyle/>
        <a:p>
          <a:r>
            <a:rPr lang="es-MX" b="1" dirty="0">
              <a:latin typeface="Arial" panose="020B0604020202020204" pitchFamily="34" charset="0"/>
              <a:cs typeface="Arial" panose="020B0604020202020204" pitchFamily="34" charset="0"/>
            </a:rPr>
            <a:t>Consulta</a:t>
          </a:r>
        </a:p>
      </dgm:t>
    </dgm:pt>
    <dgm:pt modelId="{E0B4FCD7-444C-42EA-BA2C-E128A9C19FDB}" type="parTrans" cxnId="{3ED024D3-C11E-4855-9E38-0904A63A7215}">
      <dgm:prSet/>
      <dgm:spPr/>
      <dgm:t>
        <a:bodyPr/>
        <a:lstStyle/>
        <a:p>
          <a:endParaRPr lang="es-MX">
            <a:latin typeface="Arial" panose="020B0604020202020204" pitchFamily="34" charset="0"/>
            <a:cs typeface="Arial" panose="020B0604020202020204" pitchFamily="34" charset="0"/>
          </a:endParaRPr>
        </a:p>
      </dgm:t>
    </dgm:pt>
    <dgm:pt modelId="{DFB765BE-FA1E-423A-BE19-DE4E5F2EDD64}" type="sibTrans" cxnId="{3ED024D3-C11E-4855-9E38-0904A63A7215}">
      <dgm:prSet/>
      <dgm:spPr/>
      <dgm:t>
        <a:bodyPr/>
        <a:lstStyle/>
        <a:p>
          <a:endParaRPr lang="es-MX">
            <a:latin typeface="Arial" panose="020B0604020202020204" pitchFamily="34" charset="0"/>
            <a:cs typeface="Arial" panose="020B0604020202020204" pitchFamily="34" charset="0"/>
          </a:endParaRPr>
        </a:p>
      </dgm:t>
    </dgm:pt>
    <dgm:pt modelId="{3AA95C76-ACA6-473D-951C-BE21E8B7F3E8}">
      <dgm:prSet phldrT="[Texto]"/>
      <dgm:spPr/>
      <dgm:t>
        <a:bodyPr/>
        <a:lstStyle/>
        <a:p>
          <a:r>
            <a:rPr lang="es-MX" dirty="0">
              <a:latin typeface="Arial" panose="020B0604020202020204" pitchFamily="34" charset="0"/>
              <a:cs typeface="Arial" panose="020B0604020202020204" pitchFamily="34" charset="0"/>
            </a:rPr>
            <a:t>Solicitar la opinión y escuchar las recomendaciones de las personas con discapacidad y personas mayores sobre sus necesidades en situaciones de emergencia.</a:t>
          </a:r>
        </a:p>
      </dgm:t>
    </dgm:pt>
    <dgm:pt modelId="{3A63C33F-6687-4FDC-843D-1E2DB2CC7B16}" type="parTrans" cxnId="{6A216C70-A2CF-4803-A658-881B889AD868}">
      <dgm:prSet/>
      <dgm:spPr/>
      <dgm:t>
        <a:bodyPr/>
        <a:lstStyle/>
        <a:p>
          <a:endParaRPr lang="es-MX">
            <a:latin typeface="Arial" panose="020B0604020202020204" pitchFamily="34" charset="0"/>
            <a:cs typeface="Arial" panose="020B0604020202020204" pitchFamily="34" charset="0"/>
          </a:endParaRPr>
        </a:p>
      </dgm:t>
    </dgm:pt>
    <dgm:pt modelId="{C897C73E-A965-4563-94D4-E509000EF731}" type="sibTrans" cxnId="{6A216C70-A2CF-4803-A658-881B889AD868}">
      <dgm:prSet/>
      <dgm:spPr/>
      <dgm:t>
        <a:bodyPr/>
        <a:lstStyle/>
        <a:p>
          <a:endParaRPr lang="es-MX">
            <a:latin typeface="Arial" panose="020B0604020202020204" pitchFamily="34" charset="0"/>
            <a:cs typeface="Arial" panose="020B0604020202020204" pitchFamily="34" charset="0"/>
          </a:endParaRPr>
        </a:p>
      </dgm:t>
    </dgm:pt>
    <dgm:pt modelId="{00D8C671-F08D-4759-B873-9A917CC98A09}">
      <dgm:prSet phldrT="[Texto]"/>
      <dgm:spPr/>
      <dgm:t>
        <a:bodyPr/>
        <a:lstStyle/>
        <a:p>
          <a:r>
            <a:rPr lang="es-MX" dirty="0">
              <a:latin typeface="Arial" panose="020B0604020202020204" pitchFamily="34" charset="0"/>
              <a:cs typeface="Arial" panose="020B0604020202020204" pitchFamily="34" charset="0"/>
            </a:rPr>
            <a:t>Respetar el derecho de las personas a tomar las decisiones que las afecten directamente.</a:t>
          </a:r>
        </a:p>
      </dgm:t>
    </dgm:pt>
    <dgm:pt modelId="{99D90E3F-721E-497F-A822-DE5374027706}" type="sibTrans" cxnId="{0F9C1F2D-45D1-4666-9B4C-9909CA9D840E}">
      <dgm:prSet/>
      <dgm:spPr/>
      <dgm:t>
        <a:bodyPr/>
        <a:lstStyle/>
        <a:p>
          <a:endParaRPr lang="es-MX">
            <a:latin typeface="Arial" panose="020B0604020202020204" pitchFamily="34" charset="0"/>
            <a:cs typeface="Arial" panose="020B0604020202020204" pitchFamily="34" charset="0"/>
          </a:endParaRPr>
        </a:p>
      </dgm:t>
    </dgm:pt>
    <dgm:pt modelId="{61027705-DF6A-4C81-9BBE-192B4C6A9EF7}" type="parTrans" cxnId="{0F9C1F2D-45D1-4666-9B4C-9909CA9D840E}">
      <dgm:prSet/>
      <dgm:spPr/>
      <dgm:t>
        <a:bodyPr/>
        <a:lstStyle/>
        <a:p>
          <a:endParaRPr lang="es-MX">
            <a:latin typeface="Arial" panose="020B0604020202020204" pitchFamily="34" charset="0"/>
            <a:cs typeface="Arial" panose="020B0604020202020204" pitchFamily="34" charset="0"/>
          </a:endParaRPr>
        </a:p>
      </dgm:t>
    </dgm:pt>
    <dgm:pt modelId="{B2F9A8CC-A1E2-4CBA-AD08-2B43D68191BC}" type="pres">
      <dgm:prSet presAssocID="{0AE8DAE0-2CBE-435F-AAAB-DECEF5BEDC59}" presName="linear" presStyleCnt="0">
        <dgm:presLayoutVars>
          <dgm:dir/>
          <dgm:resizeHandles val="exact"/>
        </dgm:presLayoutVars>
      </dgm:prSet>
      <dgm:spPr/>
      <dgm:t>
        <a:bodyPr/>
        <a:lstStyle/>
        <a:p>
          <a:endParaRPr lang="es-MX"/>
        </a:p>
      </dgm:t>
    </dgm:pt>
    <dgm:pt modelId="{1E86D6D2-6E93-4FB2-A5BD-5554A2EC9F72}" type="pres">
      <dgm:prSet presAssocID="{7BD5B11B-71C9-427B-BCDC-5581FEC67F03}" presName="comp" presStyleCnt="0"/>
      <dgm:spPr/>
    </dgm:pt>
    <dgm:pt modelId="{B9ACB49C-5857-43E5-AD55-0EDC29576ED0}" type="pres">
      <dgm:prSet presAssocID="{7BD5B11B-71C9-427B-BCDC-5581FEC67F03}" presName="box" presStyleLbl="node1" presStyleIdx="0" presStyleCnt="3"/>
      <dgm:spPr/>
      <dgm:t>
        <a:bodyPr/>
        <a:lstStyle/>
        <a:p>
          <a:endParaRPr lang="es-MX"/>
        </a:p>
      </dgm:t>
    </dgm:pt>
    <dgm:pt modelId="{36DD1E41-FD41-44D2-BBBD-6EF9FB50C16C}" type="pres">
      <dgm:prSet presAssocID="{7BD5B11B-71C9-427B-BCDC-5581FEC67F03}" presName="img" presStyleLbl="fgImgPlace1" presStyleIdx="0" presStyleCnt="3"/>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dgm:spPr>
      <dgm:t>
        <a:bodyPr/>
        <a:lstStyle/>
        <a:p>
          <a:endParaRPr lang="es-MX"/>
        </a:p>
      </dgm:t>
    </dgm:pt>
    <dgm:pt modelId="{6ECC8C8C-DA26-4E34-B5F1-8023C5B52460}" type="pres">
      <dgm:prSet presAssocID="{7BD5B11B-71C9-427B-BCDC-5581FEC67F03}" presName="text" presStyleLbl="node1" presStyleIdx="0" presStyleCnt="3">
        <dgm:presLayoutVars>
          <dgm:bulletEnabled val="1"/>
        </dgm:presLayoutVars>
      </dgm:prSet>
      <dgm:spPr/>
      <dgm:t>
        <a:bodyPr/>
        <a:lstStyle/>
        <a:p>
          <a:endParaRPr lang="es-MX"/>
        </a:p>
      </dgm:t>
    </dgm:pt>
    <dgm:pt modelId="{4A199A2F-6930-4E50-BAE4-2FF3D6D0C8DA}" type="pres">
      <dgm:prSet presAssocID="{9CDFC5B3-B9C1-495C-8F75-D8AE8CE8AA7E}" presName="spacer" presStyleCnt="0"/>
      <dgm:spPr/>
    </dgm:pt>
    <dgm:pt modelId="{68158899-AE4A-4C4B-A4D3-C276B2959FBC}" type="pres">
      <dgm:prSet presAssocID="{E8C6E775-19AB-44A6-B8BF-3BE24599839D}" presName="comp" presStyleCnt="0"/>
      <dgm:spPr/>
    </dgm:pt>
    <dgm:pt modelId="{922D56B9-165F-4870-A1F4-59A3284C41A2}" type="pres">
      <dgm:prSet presAssocID="{E8C6E775-19AB-44A6-B8BF-3BE24599839D}" presName="box" presStyleLbl="node1" presStyleIdx="1" presStyleCnt="3"/>
      <dgm:spPr/>
      <dgm:t>
        <a:bodyPr/>
        <a:lstStyle/>
        <a:p>
          <a:endParaRPr lang="es-MX"/>
        </a:p>
      </dgm:t>
    </dgm:pt>
    <dgm:pt modelId="{3C2EEEA5-0F8E-406A-AEE4-66D45B426469}" type="pres">
      <dgm:prSet presAssocID="{E8C6E775-19AB-44A6-B8BF-3BE24599839D}" presName="img" presStyleLbl="fgImgPlace1" presStyleIdx="1" presStyleCnt="3"/>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1000" r="-11000"/>
          </a:stretch>
        </a:blipFill>
      </dgm:spPr>
      <dgm:t>
        <a:bodyPr/>
        <a:lstStyle/>
        <a:p>
          <a:endParaRPr lang="es-MX"/>
        </a:p>
      </dgm:t>
    </dgm:pt>
    <dgm:pt modelId="{C6503551-A169-4AEB-B149-3096E48CBEB6}" type="pres">
      <dgm:prSet presAssocID="{E8C6E775-19AB-44A6-B8BF-3BE24599839D}" presName="text" presStyleLbl="node1" presStyleIdx="1" presStyleCnt="3">
        <dgm:presLayoutVars>
          <dgm:bulletEnabled val="1"/>
        </dgm:presLayoutVars>
      </dgm:prSet>
      <dgm:spPr/>
      <dgm:t>
        <a:bodyPr/>
        <a:lstStyle/>
        <a:p>
          <a:endParaRPr lang="es-MX"/>
        </a:p>
      </dgm:t>
    </dgm:pt>
    <dgm:pt modelId="{7EBF5EC0-EF49-48A2-B643-8AA1E176877C}" type="pres">
      <dgm:prSet presAssocID="{3E8BD671-EB4C-4887-AE63-1270CB45A3AF}" presName="spacer" presStyleCnt="0"/>
      <dgm:spPr/>
    </dgm:pt>
    <dgm:pt modelId="{5C7F1F72-26E0-45A4-96C1-DC22C1542005}" type="pres">
      <dgm:prSet presAssocID="{36B3D5DC-0DEA-4595-997F-D7ACD49531CD}" presName="comp" presStyleCnt="0"/>
      <dgm:spPr/>
    </dgm:pt>
    <dgm:pt modelId="{D59ACCE7-1320-4896-9089-2E4EBCD8B2E0}" type="pres">
      <dgm:prSet presAssocID="{36B3D5DC-0DEA-4595-997F-D7ACD49531CD}" presName="box" presStyleLbl="node1" presStyleIdx="2" presStyleCnt="3"/>
      <dgm:spPr/>
      <dgm:t>
        <a:bodyPr/>
        <a:lstStyle/>
        <a:p>
          <a:endParaRPr lang="es-MX"/>
        </a:p>
      </dgm:t>
    </dgm:pt>
    <dgm:pt modelId="{BC463065-5405-4B08-9CE9-BF1985D3199F}" type="pres">
      <dgm:prSet presAssocID="{36B3D5DC-0DEA-4595-997F-D7ACD49531CD}" presName="img" presStyleLbl="fgImgPlace1" presStyleIdx="2" presStyleCnt="3"/>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dgm:spPr>
      <dgm:t>
        <a:bodyPr/>
        <a:lstStyle/>
        <a:p>
          <a:endParaRPr lang="es-MX"/>
        </a:p>
      </dgm:t>
    </dgm:pt>
    <dgm:pt modelId="{02B344B8-202C-40BD-8510-94136BAEA29A}" type="pres">
      <dgm:prSet presAssocID="{36B3D5DC-0DEA-4595-997F-D7ACD49531CD}" presName="text" presStyleLbl="node1" presStyleIdx="2" presStyleCnt="3">
        <dgm:presLayoutVars>
          <dgm:bulletEnabled val="1"/>
        </dgm:presLayoutVars>
      </dgm:prSet>
      <dgm:spPr/>
      <dgm:t>
        <a:bodyPr/>
        <a:lstStyle/>
        <a:p>
          <a:endParaRPr lang="es-MX"/>
        </a:p>
      </dgm:t>
    </dgm:pt>
  </dgm:ptLst>
  <dgm:cxnLst>
    <dgm:cxn modelId="{3ED024D3-C11E-4855-9E38-0904A63A7215}" srcId="{0AE8DAE0-2CBE-435F-AAAB-DECEF5BEDC59}" destId="{36B3D5DC-0DEA-4595-997F-D7ACD49531CD}" srcOrd="2" destOrd="0" parTransId="{E0B4FCD7-444C-42EA-BA2C-E128A9C19FDB}" sibTransId="{DFB765BE-FA1E-423A-BE19-DE4E5F2EDD64}"/>
    <dgm:cxn modelId="{E1A12721-05CA-4070-BEBD-B21EC51C1DFA}" type="presOf" srcId="{0AE8DAE0-2CBE-435F-AAAB-DECEF5BEDC59}" destId="{B2F9A8CC-A1E2-4CBA-AD08-2B43D68191BC}" srcOrd="0" destOrd="0" presId="urn:microsoft.com/office/officeart/2005/8/layout/vList4"/>
    <dgm:cxn modelId="{14B2DBEB-5CD6-4215-96E0-A5DF7D13C795}" type="presOf" srcId="{36B3D5DC-0DEA-4595-997F-D7ACD49531CD}" destId="{02B344B8-202C-40BD-8510-94136BAEA29A}" srcOrd="1" destOrd="0" presId="urn:microsoft.com/office/officeart/2005/8/layout/vList4"/>
    <dgm:cxn modelId="{A2FB2F05-CDB1-439E-B73F-7430649CB38E}" type="presOf" srcId="{3AA95C76-ACA6-473D-951C-BE21E8B7F3E8}" destId="{D59ACCE7-1320-4896-9089-2E4EBCD8B2E0}" srcOrd="0" destOrd="1" presId="urn:microsoft.com/office/officeart/2005/8/layout/vList4"/>
    <dgm:cxn modelId="{AA3B1893-C5EE-4A56-B86B-FC216D5411B3}" type="presOf" srcId="{3AA95C76-ACA6-473D-951C-BE21E8B7F3E8}" destId="{02B344B8-202C-40BD-8510-94136BAEA29A}" srcOrd="1" destOrd="1" presId="urn:microsoft.com/office/officeart/2005/8/layout/vList4"/>
    <dgm:cxn modelId="{0F9C1F2D-45D1-4666-9B4C-9909CA9D840E}" srcId="{7BD5B11B-71C9-427B-BCDC-5581FEC67F03}" destId="{00D8C671-F08D-4759-B873-9A917CC98A09}" srcOrd="0" destOrd="0" parTransId="{61027705-DF6A-4C81-9BBE-192B4C6A9EF7}" sibTransId="{99D90E3F-721E-497F-A822-DE5374027706}"/>
    <dgm:cxn modelId="{AD60D265-77BF-43FE-B127-CE252BCC751C}" srcId="{E8C6E775-19AB-44A6-B8BF-3BE24599839D}" destId="{B127FB3A-9138-431F-BDBB-6CD3DB0476A6}" srcOrd="0" destOrd="0" parTransId="{8A76698D-ED13-411D-82E5-0D86D8FBA1B2}" sibTransId="{7B2BDC39-5C29-4078-BDE3-8E391A2B6D7C}"/>
    <dgm:cxn modelId="{5737CFB1-3AEF-448E-8FD1-92CE671F23CD}" type="presOf" srcId="{E8C6E775-19AB-44A6-B8BF-3BE24599839D}" destId="{C6503551-A169-4AEB-B149-3096E48CBEB6}" srcOrd="1" destOrd="0" presId="urn:microsoft.com/office/officeart/2005/8/layout/vList4"/>
    <dgm:cxn modelId="{A76C3906-6A08-4F90-B7CA-245E6CD5FBF8}" type="presOf" srcId="{00D8C671-F08D-4759-B873-9A917CC98A09}" destId="{6ECC8C8C-DA26-4E34-B5F1-8023C5B52460}" srcOrd="1" destOrd="1" presId="urn:microsoft.com/office/officeart/2005/8/layout/vList4"/>
    <dgm:cxn modelId="{46133C99-6C7B-4ADC-926A-1C5E6E7D16FC}" srcId="{0AE8DAE0-2CBE-435F-AAAB-DECEF5BEDC59}" destId="{E8C6E775-19AB-44A6-B8BF-3BE24599839D}" srcOrd="1" destOrd="0" parTransId="{04448020-6731-42DC-9867-533B9B9898B4}" sibTransId="{3E8BD671-EB4C-4887-AE63-1270CB45A3AF}"/>
    <dgm:cxn modelId="{173848AF-7A8C-4808-A9E6-0273017C3F85}" type="presOf" srcId="{7BD5B11B-71C9-427B-BCDC-5581FEC67F03}" destId="{6ECC8C8C-DA26-4E34-B5F1-8023C5B52460}" srcOrd="1" destOrd="0" presId="urn:microsoft.com/office/officeart/2005/8/layout/vList4"/>
    <dgm:cxn modelId="{39A7F78D-2BBD-4FC1-8823-8CD86A383E84}" type="presOf" srcId="{B127FB3A-9138-431F-BDBB-6CD3DB0476A6}" destId="{C6503551-A169-4AEB-B149-3096E48CBEB6}" srcOrd="1" destOrd="1" presId="urn:microsoft.com/office/officeart/2005/8/layout/vList4"/>
    <dgm:cxn modelId="{6002BD37-AD43-42E1-98FD-A8665CE73BAF}" srcId="{0AE8DAE0-2CBE-435F-AAAB-DECEF5BEDC59}" destId="{7BD5B11B-71C9-427B-BCDC-5581FEC67F03}" srcOrd="0" destOrd="0" parTransId="{08E249BC-C45A-4987-B8C0-A435F06E4450}" sibTransId="{9CDFC5B3-B9C1-495C-8F75-D8AE8CE8AA7E}"/>
    <dgm:cxn modelId="{2D0D9D8E-6FB2-45F1-9285-88E2BF72532D}" type="presOf" srcId="{E8C6E775-19AB-44A6-B8BF-3BE24599839D}" destId="{922D56B9-165F-4870-A1F4-59A3284C41A2}" srcOrd="0" destOrd="0" presId="urn:microsoft.com/office/officeart/2005/8/layout/vList4"/>
    <dgm:cxn modelId="{7A00DFA9-D198-4EB7-B9D8-F23E85139E0E}" type="presOf" srcId="{B127FB3A-9138-431F-BDBB-6CD3DB0476A6}" destId="{922D56B9-165F-4870-A1F4-59A3284C41A2}" srcOrd="0" destOrd="1" presId="urn:microsoft.com/office/officeart/2005/8/layout/vList4"/>
    <dgm:cxn modelId="{270B5558-076C-4171-8CE9-B5E0BE63DC27}" type="presOf" srcId="{7BD5B11B-71C9-427B-BCDC-5581FEC67F03}" destId="{B9ACB49C-5857-43E5-AD55-0EDC29576ED0}" srcOrd="0" destOrd="0" presId="urn:microsoft.com/office/officeart/2005/8/layout/vList4"/>
    <dgm:cxn modelId="{6A216C70-A2CF-4803-A658-881B889AD868}" srcId="{36B3D5DC-0DEA-4595-997F-D7ACD49531CD}" destId="{3AA95C76-ACA6-473D-951C-BE21E8B7F3E8}" srcOrd="0" destOrd="0" parTransId="{3A63C33F-6687-4FDC-843D-1E2DB2CC7B16}" sibTransId="{C897C73E-A965-4563-94D4-E509000EF731}"/>
    <dgm:cxn modelId="{A73CF9D7-FDE8-4F00-8533-FAE3C259FB8F}" type="presOf" srcId="{00D8C671-F08D-4759-B873-9A917CC98A09}" destId="{B9ACB49C-5857-43E5-AD55-0EDC29576ED0}" srcOrd="0" destOrd="1" presId="urn:microsoft.com/office/officeart/2005/8/layout/vList4"/>
    <dgm:cxn modelId="{985CEE76-CD7C-4C29-8B29-CA28CDB9E834}" type="presOf" srcId="{36B3D5DC-0DEA-4595-997F-D7ACD49531CD}" destId="{D59ACCE7-1320-4896-9089-2E4EBCD8B2E0}" srcOrd="0" destOrd="0" presId="urn:microsoft.com/office/officeart/2005/8/layout/vList4"/>
    <dgm:cxn modelId="{AF2D7EF6-BDBC-48F5-979A-FD37FAA994B1}" type="presParOf" srcId="{B2F9A8CC-A1E2-4CBA-AD08-2B43D68191BC}" destId="{1E86D6D2-6E93-4FB2-A5BD-5554A2EC9F72}" srcOrd="0" destOrd="0" presId="urn:microsoft.com/office/officeart/2005/8/layout/vList4"/>
    <dgm:cxn modelId="{8A7F7459-FC12-435E-A539-1FDB7E6598FB}" type="presParOf" srcId="{1E86D6D2-6E93-4FB2-A5BD-5554A2EC9F72}" destId="{B9ACB49C-5857-43E5-AD55-0EDC29576ED0}" srcOrd="0" destOrd="0" presId="urn:microsoft.com/office/officeart/2005/8/layout/vList4"/>
    <dgm:cxn modelId="{BD29C8B8-3B82-4107-A80E-1DA774CB8ED7}" type="presParOf" srcId="{1E86D6D2-6E93-4FB2-A5BD-5554A2EC9F72}" destId="{36DD1E41-FD41-44D2-BBBD-6EF9FB50C16C}" srcOrd="1" destOrd="0" presId="urn:microsoft.com/office/officeart/2005/8/layout/vList4"/>
    <dgm:cxn modelId="{5F6BED0E-5946-4EF8-8135-4ED1A350F23A}" type="presParOf" srcId="{1E86D6D2-6E93-4FB2-A5BD-5554A2EC9F72}" destId="{6ECC8C8C-DA26-4E34-B5F1-8023C5B52460}" srcOrd="2" destOrd="0" presId="urn:microsoft.com/office/officeart/2005/8/layout/vList4"/>
    <dgm:cxn modelId="{6478A207-8983-46DE-8E35-DF37006A04A3}" type="presParOf" srcId="{B2F9A8CC-A1E2-4CBA-AD08-2B43D68191BC}" destId="{4A199A2F-6930-4E50-BAE4-2FF3D6D0C8DA}" srcOrd="1" destOrd="0" presId="urn:microsoft.com/office/officeart/2005/8/layout/vList4"/>
    <dgm:cxn modelId="{20099ABB-635C-4274-82EA-1AE9DB47D604}" type="presParOf" srcId="{B2F9A8CC-A1E2-4CBA-AD08-2B43D68191BC}" destId="{68158899-AE4A-4C4B-A4D3-C276B2959FBC}" srcOrd="2" destOrd="0" presId="urn:microsoft.com/office/officeart/2005/8/layout/vList4"/>
    <dgm:cxn modelId="{5250496F-B3EA-480A-8F0E-3F742178AA47}" type="presParOf" srcId="{68158899-AE4A-4C4B-A4D3-C276B2959FBC}" destId="{922D56B9-165F-4870-A1F4-59A3284C41A2}" srcOrd="0" destOrd="0" presId="urn:microsoft.com/office/officeart/2005/8/layout/vList4"/>
    <dgm:cxn modelId="{5FB5C2CA-60B8-4E2F-9042-86B56B3010D8}" type="presParOf" srcId="{68158899-AE4A-4C4B-A4D3-C276B2959FBC}" destId="{3C2EEEA5-0F8E-406A-AEE4-66D45B426469}" srcOrd="1" destOrd="0" presId="urn:microsoft.com/office/officeart/2005/8/layout/vList4"/>
    <dgm:cxn modelId="{CF7728CA-FC14-48C3-B38F-734EF0A3D8DF}" type="presParOf" srcId="{68158899-AE4A-4C4B-A4D3-C276B2959FBC}" destId="{C6503551-A169-4AEB-B149-3096E48CBEB6}" srcOrd="2" destOrd="0" presId="urn:microsoft.com/office/officeart/2005/8/layout/vList4"/>
    <dgm:cxn modelId="{733B94E0-6D72-4C43-82A0-ED88EF5E1287}" type="presParOf" srcId="{B2F9A8CC-A1E2-4CBA-AD08-2B43D68191BC}" destId="{7EBF5EC0-EF49-48A2-B643-8AA1E176877C}" srcOrd="3" destOrd="0" presId="urn:microsoft.com/office/officeart/2005/8/layout/vList4"/>
    <dgm:cxn modelId="{B15BC93C-EEA5-42BD-8DCF-9E7133D82664}" type="presParOf" srcId="{B2F9A8CC-A1E2-4CBA-AD08-2B43D68191BC}" destId="{5C7F1F72-26E0-45A4-96C1-DC22C1542005}" srcOrd="4" destOrd="0" presId="urn:microsoft.com/office/officeart/2005/8/layout/vList4"/>
    <dgm:cxn modelId="{15C47AC5-DE82-4ECD-9047-2B20191D41D9}" type="presParOf" srcId="{5C7F1F72-26E0-45A4-96C1-DC22C1542005}" destId="{D59ACCE7-1320-4896-9089-2E4EBCD8B2E0}" srcOrd="0" destOrd="0" presId="urn:microsoft.com/office/officeart/2005/8/layout/vList4"/>
    <dgm:cxn modelId="{98865452-E2EE-4612-8205-8C88BCAA89EE}" type="presParOf" srcId="{5C7F1F72-26E0-45A4-96C1-DC22C1542005}" destId="{BC463065-5405-4B08-9CE9-BF1985D3199F}" srcOrd="1" destOrd="0" presId="urn:microsoft.com/office/officeart/2005/8/layout/vList4"/>
    <dgm:cxn modelId="{4715B61F-BB0B-4F4A-B9B6-3A65FD91046C}" type="presParOf" srcId="{5C7F1F72-26E0-45A4-96C1-DC22C1542005}" destId="{02B344B8-202C-40BD-8510-94136BAEA29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AE8DAE0-2CBE-435F-AAAB-DECEF5BEDC59}"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MX"/>
        </a:p>
      </dgm:t>
    </dgm:pt>
    <dgm:pt modelId="{7BD5B11B-71C9-427B-BCDC-5581FEC67F03}">
      <dgm:prSet phldrT="[Texto]"/>
      <dgm:spPr/>
      <dgm:t>
        <a:bodyPr/>
        <a:lstStyle/>
        <a:p>
          <a:r>
            <a:rPr lang="es-MX" b="1" dirty="0">
              <a:latin typeface="Arial" panose="020B0604020202020204" pitchFamily="34" charset="0"/>
              <a:cs typeface="Arial" panose="020B0604020202020204" pitchFamily="34" charset="0"/>
            </a:rPr>
            <a:t>Mejora</a:t>
          </a:r>
        </a:p>
      </dgm:t>
    </dgm:pt>
    <dgm:pt modelId="{08E249BC-C45A-4987-B8C0-A435F06E4450}" type="parTrans" cxnId="{6002BD37-AD43-42E1-98FD-A8665CE73BAF}">
      <dgm:prSet/>
      <dgm:spPr/>
      <dgm:t>
        <a:bodyPr/>
        <a:lstStyle/>
        <a:p>
          <a:endParaRPr lang="es-MX">
            <a:latin typeface="Arial" panose="020B0604020202020204" pitchFamily="34" charset="0"/>
            <a:cs typeface="Arial" panose="020B0604020202020204" pitchFamily="34" charset="0"/>
          </a:endParaRPr>
        </a:p>
      </dgm:t>
    </dgm:pt>
    <dgm:pt modelId="{9CDFC5B3-B9C1-495C-8F75-D8AE8CE8AA7E}" type="sibTrans" cxnId="{6002BD37-AD43-42E1-98FD-A8665CE73BAF}">
      <dgm:prSet/>
      <dgm:spPr/>
      <dgm:t>
        <a:bodyPr/>
        <a:lstStyle/>
        <a:p>
          <a:endParaRPr lang="es-MX">
            <a:latin typeface="Arial" panose="020B0604020202020204" pitchFamily="34" charset="0"/>
            <a:cs typeface="Arial" panose="020B0604020202020204" pitchFamily="34" charset="0"/>
          </a:endParaRPr>
        </a:p>
      </dgm:t>
    </dgm:pt>
    <dgm:pt modelId="{E8C6E775-19AB-44A6-B8BF-3BE24599839D}">
      <dgm:prSet phldrT="[Texto]"/>
      <dgm:spPr/>
      <dgm:t>
        <a:bodyPr/>
        <a:lstStyle/>
        <a:p>
          <a:r>
            <a:rPr lang="es-MX" sz="1800" b="1" dirty="0">
              <a:latin typeface="Arial" panose="020B0604020202020204" pitchFamily="34" charset="0"/>
              <a:cs typeface="Arial" panose="020B0604020202020204" pitchFamily="34" charset="0"/>
            </a:rPr>
            <a:t>Registro</a:t>
          </a:r>
        </a:p>
      </dgm:t>
    </dgm:pt>
    <dgm:pt modelId="{04448020-6731-42DC-9867-533B9B9898B4}" type="parTrans" cxnId="{46133C99-6C7B-4ADC-926A-1C5E6E7D16FC}">
      <dgm:prSet/>
      <dgm:spPr/>
      <dgm:t>
        <a:bodyPr/>
        <a:lstStyle/>
        <a:p>
          <a:endParaRPr lang="es-MX">
            <a:latin typeface="Arial" panose="020B0604020202020204" pitchFamily="34" charset="0"/>
            <a:cs typeface="Arial" panose="020B0604020202020204" pitchFamily="34" charset="0"/>
          </a:endParaRPr>
        </a:p>
      </dgm:t>
    </dgm:pt>
    <dgm:pt modelId="{3E8BD671-EB4C-4887-AE63-1270CB45A3AF}" type="sibTrans" cxnId="{46133C99-6C7B-4ADC-926A-1C5E6E7D16FC}">
      <dgm:prSet/>
      <dgm:spPr/>
      <dgm:t>
        <a:bodyPr/>
        <a:lstStyle/>
        <a:p>
          <a:endParaRPr lang="es-MX">
            <a:latin typeface="Arial" panose="020B0604020202020204" pitchFamily="34" charset="0"/>
            <a:cs typeface="Arial" panose="020B0604020202020204" pitchFamily="34" charset="0"/>
          </a:endParaRPr>
        </a:p>
      </dgm:t>
    </dgm:pt>
    <dgm:pt modelId="{B127FB3A-9138-431F-BDBB-6CD3DB0476A6}">
      <dgm:prSet phldrT="[Texto]" custT="1"/>
      <dgm:spPr/>
      <dgm:t>
        <a:bodyPr/>
        <a:lstStyle/>
        <a:p>
          <a:r>
            <a:rPr lang="es-MX" sz="1800" dirty="0">
              <a:latin typeface="Arial" panose="020B0604020202020204" pitchFamily="34" charset="0"/>
              <a:cs typeface="Arial" panose="020B0604020202020204" pitchFamily="34" charset="0"/>
            </a:rPr>
            <a:t>De personas residentes y visitantes con diversidad funcional, para facilitar su ubicación e inclusión en las acciones de protección civil y atención de emergencias..</a:t>
          </a:r>
        </a:p>
      </dgm:t>
    </dgm:pt>
    <dgm:pt modelId="{8A76698D-ED13-411D-82E5-0D86D8FBA1B2}" type="parTrans" cxnId="{AD60D265-77BF-43FE-B127-CE252BCC751C}">
      <dgm:prSet/>
      <dgm:spPr/>
      <dgm:t>
        <a:bodyPr/>
        <a:lstStyle/>
        <a:p>
          <a:endParaRPr lang="es-MX">
            <a:latin typeface="Arial" panose="020B0604020202020204" pitchFamily="34" charset="0"/>
            <a:cs typeface="Arial" panose="020B0604020202020204" pitchFamily="34" charset="0"/>
          </a:endParaRPr>
        </a:p>
      </dgm:t>
    </dgm:pt>
    <dgm:pt modelId="{7B2BDC39-5C29-4078-BDE3-8E391A2B6D7C}" type="sibTrans" cxnId="{AD60D265-77BF-43FE-B127-CE252BCC751C}">
      <dgm:prSet/>
      <dgm:spPr/>
      <dgm:t>
        <a:bodyPr/>
        <a:lstStyle/>
        <a:p>
          <a:endParaRPr lang="es-MX">
            <a:latin typeface="Arial" panose="020B0604020202020204" pitchFamily="34" charset="0"/>
            <a:cs typeface="Arial" panose="020B0604020202020204" pitchFamily="34" charset="0"/>
          </a:endParaRPr>
        </a:p>
      </dgm:t>
    </dgm:pt>
    <dgm:pt modelId="{36B3D5DC-0DEA-4595-997F-D7ACD49531CD}">
      <dgm:prSet phldrT="[Texto]"/>
      <dgm:spPr/>
      <dgm:t>
        <a:bodyPr/>
        <a:lstStyle/>
        <a:p>
          <a:r>
            <a:rPr lang="es-MX" sz="1800" b="1" dirty="0">
              <a:latin typeface="Arial" panose="020B0604020202020204" pitchFamily="34" charset="0"/>
              <a:cs typeface="Arial" panose="020B0604020202020204" pitchFamily="34" charset="0"/>
            </a:rPr>
            <a:t>Consolidación</a:t>
          </a:r>
        </a:p>
      </dgm:t>
    </dgm:pt>
    <dgm:pt modelId="{E0B4FCD7-444C-42EA-BA2C-E128A9C19FDB}" type="parTrans" cxnId="{3ED024D3-C11E-4855-9E38-0904A63A7215}">
      <dgm:prSet/>
      <dgm:spPr/>
      <dgm:t>
        <a:bodyPr/>
        <a:lstStyle/>
        <a:p>
          <a:endParaRPr lang="es-MX">
            <a:latin typeface="Arial" panose="020B0604020202020204" pitchFamily="34" charset="0"/>
            <a:cs typeface="Arial" panose="020B0604020202020204" pitchFamily="34" charset="0"/>
          </a:endParaRPr>
        </a:p>
      </dgm:t>
    </dgm:pt>
    <dgm:pt modelId="{DFB765BE-FA1E-423A-BE19-DE4E5F2EDD64}" type="sibTrans" cxnId="{3ED024D3-C11E-4855-9E38-0904A63A7215}">
      <dgm:prSet/>
      <dgm:spPr/>
      <dgm:t>
        <a:bodyPr/>
        <a:lstStyle/>
        <a:p>
          <a:endParaRPr lang="es-MX">
            <a:latin typeface="Arial" panose="020B0604020202020204" pitchFamily="34" charset="0"/>
            <a:cs typeface="Arial" panose="020B0604020202020204" pitchFamily="34" charset="0"/>
          </a:endParaRPr>
        </a:p>
      </dgm:t>
    </dgm:pt>
    <dgm:pt modelId="{3AA95C76-ACA6-473D-951C-BE21E8B7F3E8}">
      <dgm:prSet phldrT="[Texto]" custT="1"/>
      <dgm:spPr/>
      <dgm:t>
        <a:bodyPr/>
        <a:lstStyle/>
        <a:p>
          <a:r>
            <a:rPr lang="es-MX" sz="1700" dirty="0">
              <a:latin typeface="Arial" panose="020B0604020202020204" pitchFamily="34" charset="0"/>
              <a:cs typeface="Arial" panose="020B0604020202020204" pitchFamily="34" charset="0"/>
            </a:rPr>
            <a:t>Garantizar el conocimiento de las </a:t>
          </a:r>
          <a:r>
            <a:rPr lang="es-MX" sz="1700" dirty="0" err="1">
              <a:latin typeface="Arial" panose="020B0604020202020204" pitchFamily="34" charset="0"/>
              <a:cs typeface="Arial" panose="020B0604020202020204" pitchFamily="34" charset="0"/>
            </a:rPr>
            <a:t>PcD</a:t>
          </a:r>
          <a:r>
            <a:rPr lang="es-MX" sz="1700" dirty="0">
              <a:latin typeface="Arial" panose="020B0604020202020204" pitchFamily="34" charset="0"/>
              <a:cs typeface="Arial" panose="020B0604020202020204" pitchFamily="34" charset="0"/>
            </a:rPr>
            <a:t> y las PM con diversidad funcional, de los procedimientos de emergencia y las diversas acciones de autoprotección durante incidentes críticos..</a:t>
          </a:r>
        </a:p>
      </dgm:t>
    </dgm:pt>
    <dgm:pt modelId="{3A63C33F-6687-4FDC-843D-1E2DB2CC7B16}" type="parTrans" cxnId="{6A216C70-A2CF-4803-A658-881B889AD868}">
      <dgm:prSet/>
      <dgm:spPr/>
      <dgm:t>
        <a:bodyPr/>
        <a:lstStyle/>
        <a:p>
          <a:endParaRPr lang="es-MX">
            <a:latin typeface="Arial" panose="020B0604020202020204" pitchFamily="34" charset="0"/>
            <a:cs typeface="Arial" panose="020B0604020202020204" pitchFamily="34" charset="0"/>
          </a:endParaRPr>
        </a:p>
      </dgm:t>
    </dgm:pt>
    <dgm:pt modelId="{C897C73E-A965-4563-94D4-E509000EF731}" type="sibTrans" cxnId="{6A216C70-A2CF-4803-A658-881B889AD868}">
      <dgm:prSet/>
      <dgm:spPr/>
      <dgm:t>
        <a:bodyPr/>
        <a:lstStyle/>
        <a:p>
          <a:endParaRPr lang="es-MX">
            <a:latin typeface="Arial" panose="020B0604020202020204" pitchFamily="34" charset="0"/>
            <a:cs typeface="Arial" panose="020B0604020202020204" pitchFamily="34" charset="0"/>
          </a:endParaRPr>
        </a:p>
      </dgm:t>
    </dgm:pt>
    <dgm:pt modelId="{00D8C671-F08D-4759-B873-9A917CC98A09}">
      <dgm:prSet phldrT="[Texto]"/>
      <dgm:spPr/>
      <dgm:t>
        <a:bodyPr/>
        <a:lstStyle/>
        <a:p>
          <a:r>
            <a:rPr lang="es-MX" dirty="0">
              <a:latin typeface="Arial" panose="020B0604020202020204" pitchFamily="34" charset="0"/>
              <a:cs typeface="Arial" panose="020B0604020202020204" pitchFamily="34" charset="0"/>
            </a:rPr>
            <a:t>De los procedimientos de emergencia, Programas Internos de Protección Civil, guías, manuales, materiales de difusión y demás recursos administrativos y de planeación, considerando las necesidades y sugerencias de las </a:t>
          </a:r>
          <a:r>
            <a:rPr lang="es-MX" dirty="0" err="1">
              <a:latin typeface="Arial" panose="020B0604020202020204" pitchFamily="34" charset="0"/>
              <a:cs typeface="Arial" panose="020B0604020202020204" pitchFamily="34" charset="0"/>
            </a:rPr>
            <a:t>PcD</a:t>
          </a:r>
          <a:r>
            <a:rPr lang="es-MX" dirty="0">
              <a:latin typeface="Arial" panose="020B0604020202020204" pitchFamily="34" charset="0"/>
              <a:cs typeface="Arial" panose="020B0604020202020204" pitchFamily="34" charset="0"/>
            </a:rPr>
            <a:t> y PM.</a:t>
          </a:r>
        </a:p>
      </dgm:t>
    </dgm:pt>
    <dgm:pt modelId="{99D90E3F-721E-497F-A822-DE5374027706}" type="sibTrans" cxnId="{0F9C1F2D-45D1-4666-9B4C-9909CA9D840E}">
      <dgm:prSet/>
      <dgm:spPr/>
      <dgm:t>
        <a:bodyPr/>
        <a:lstStyle/>
        <a:p>
          <a:endParaRPr lang="es-MX">
            <a:latin typeface="Arial" panose="020B0604020202020204" pitchFamily="34" charset="0"/>
            <a:cs typeface="Arial" panose="020B0604020202020204" pitchFamily="34" charset="0"/>
          </a:endParaRPr>
        </a:p>
      </dgm:t>
    </dgm:pt>
    <dgm:pt modelId="{61027705-DF6A-4C81-9BBE-192B4C6A9EF7}" type="parTrans" cxnId="{0F9C1F2D-45D1-4666-9B4C-9909CA9D840E}">
      <dgm:prSet/>
      <dgm:spPr/>
      <dgm:t>
        <a:bodyPr/>
        <a:lstStyle/>
        <a:p>
          <a:endParaRPr lang="es-MX">
            <a:latin typeface="Arial" panose="020B0604020202020204" pitchFamily="34" charset="0"/>
            <a:cs typeface="Arial" panose="020B0604020202020204" pitchFamily="34" charset="0"/>
          </a:endParaRPr>
        </a:p>
      </dgm:t>
    </dgm:pt>
    <dgm:pt modelId="{B2F9A8CC-A1E2-4CBA-AD08-2B43D68191BC}" type="pres">
      <dgm:prSet presAssocID="{0AE8DAE0-2CBE-435F-AAAB-DECEF5BEDC59}" presName="linear" presStyleCnt="0">
        <dgm:presLayoutVars>
          <dgm:dir/>
          <dgm:resizeHandles val="exact"/>
        </dgm:presLayoutVars>
      </dgm:prSet>
      <dgm:spPr/>
      <dgm:t>
        <a:bodyPr/>
        <a:lstStyle/>
        <a:p>
          <a:endParaRPr lang="es-MX"/>
        </a:p>
      </dgm:t>
    </dgm:pt>
    <dgm:pt modelId="{1E86D6D2-6E93-4FB2-A5BD-5554A2EC9F72}" type="pres">
      <dgm:prSet presAssocID="{7BD5B11B-71C9-427B-BCDC-5581FEC67F03}" presName="comp" presStyleCnt="0"/>
      <dgm:spPr/>
    </dgm:pt>
    <dgm:pt modelId="{B9ACB49C-5857-43E5-AD55-0EDC29576ED0}" type="pres">
      <dgm:prSet presAssocID="{7BD5B11B-71C9-427B-BCDC-5581FEC67F03}" presName="box" presStyleLbl="node1" presStyleIdx="0" presStyleCnt="3"/>
      <dgm:spPr/>
      <dgm:t>
        <a:bodyPr/>
        <a:lstStyle/>
        <a:p>
          <a:endParaRPr lang="es-MX"/>
        </a:p>
      </dgm:t>
    </dgm:pt>
    <dgm:pt modelId="{36DD1E41-FD41-44D2-BBBD-6EF9FB50C16C}" type="pres">
      <dgm:prSet presAssocID="{7BD5B11B-71C9-427B-BCDC-5581FEC67F03}" presName="img" presStyleLbl="fgImgPlace1" presStyleIdx="0" presStyleCnt="3"/>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1000" b="-11000"/>
          </a:stretch>
        </a:blipFill>
      </dgm:spPr>
      <dgm:t>
        <a:bodyPr/>
        <a:lstStyle/>
        <a:p>
          <a:endParaRPr lang="es-MX"/>
        </a:p>
      </dgm:t>
    </dgm:pt>
    <dgm:pt modelId="{6ECC8C8C-DA26-4E34-B5F1-8023C5B52460}" type="pres">
      <dgm:prSet presAssocID="{7BD5B11B-71C9-427B-BCDC-5581FEC67F03}" presName="text" presStyleLbl="node1" presStyleIdx="0" presStyleCnt="3">
        <dgm:presLayoutVars>
          <dgm:bulletEnabled val="1"/>
        </dgm:presLayoutVars>
      </dgm:prSet>
      <dgm:spPr/>
      <dgm:t>
        <a:bodyPr/>
        <a:lstStyle/>
        <a:p>
          <a:endParaRPr lang="es-MX"/>
        </a:p>
      </dgm:t>
    </dgm:pt>
    <dgm:pt modelId="{4A199A2F-6930-4E50-BAE4-2FF3D6D0C8DA}" type="pres">
      <dgm:prSet presAssocID="{9CDFC5B3-B9C1-495C-8F75-D8AE8CE8AA7E}" presName="spacer" presStyleCnt="0"/>
      <dgm:spPr/>
    </dgm:pt>
    <dgm:pt modelId="{68158899-AE4A-4C4B-A4D3-C276B2959FBC}" type="pres">
      <dgm:prSet presAssocID="{E8C6E775-19AB-44A6-B8BF-3BE24599839D}" presName="comp" presStyleCnt="0"/>
      <dgm:spPr/>
    </dgm:pt>
    <dgm:pt modelId="{922D56B9-165F-4870-A1F4-59A3284C41A2}" type="pres">
      <dgm:prSet presAssocID="{E8C6E775-19AB-44A6-B8BF-3BE24599839D}" presName="box" presStyleLbl="node1" presStyleIdx="1" presStyleCnt="3"/>
      <dgm:spPr/>
      <dgm:t>
        <a:bodyPr/>
        <a:lstStyle/>
        <a:p>
          <a:endParaRPr lang="es-MX"/>
        </a:p>
      </dgm:t>
    </dgm:pt>
    <dgm:pt modelId="{3C2EEEA5-0F8E-406A-AEE4-66D45B426469}" type="pres">
      <dgm:prSet presAssocID="{E8C6E775-19AB-44A6-B8BF-3BE24599839D}" presName="img" presStyleLbl="fgImgPlace1" presStyleIdx="1" presStyleCnt="3"/>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51000" b="-51000"/>
          </a:stretch>
        </a:blipFill>
      </dgm:spPr>
      <dgm:t>
        <a:bodyPr/>
        <a:lstStyle/>
        <a:p>
          <a:endParaRPr lang="es-MX"/>
        </a:p>
      </dgm:t>
    </dgm:pt>
    <dgm:pt modelId="{C6503551-A169-4AEB-B149-3096E48CBEB6}" type="pres">
      <dgm:prSet presAssocID="{E8C6E775-19AB-44A6-B8BF-3BE24599839D}" presName="text" presStyleLbl="node1" presStyleIdx="1" presStyleCnt="3">
        <dgm:presLayoutVars>
          <dgm:bulletEnabled val="1"/>
        </dgm:presLayoutVars>
      </dgm:prSet>
      <dgm:spPr/>
      <dgm:t>
        <a:bodyPr/>
        <a:lstStyle/>
        <a:p>
          <a:endParaRPr lang="es-MX"/>
        </a:p>
      </dgm:t>
    </dgm:pt>
    <dgm:pt modelId="{7EBF5EC0-EF49-48A2-B643-8AA1E176877C}" type="pres">
      <dgm:prSet presAssocID="{3E8BD671-EB4C-4887-AE63-1270CB45A3AF}" presName="spacer" presStyleCnt="0"/>
      <dgm:spPr/>
    </dgm:pt>
    <dgm:pt modelId="{5C7F1F72-26E0-45A4-96C1-DC22C1542005}" type="pres">
      <dgm:prSet presAssocID="{36B3D5DC-0DEA-4595-997F-D7ACD49531CD}" presName="comp" presStyleCnt="0"/>
      <dgm:spPr/>
    </dgm:pt>
    <dgm:pt modelId="{D59ACCE7-1320-4896-9089-2E4EBCD8B2E0}" type="pres">
      <dgm:prSet presAssocID="{36B3D5DC-0DEA-4595-997F-D7ACD49531CD}" presName="box" presStyleLbl="node1" presStyleIdx="2" presStyleCnt="3"/>
      <dgm:spPr/>
      <dgm:t>
        <a:bodyPr/>
        <a:lstStyle/>
        <a:p>
          <a:endParaRPr lang="es-MX"/>
        </a:p>
      </dgm:t>
    </dgm:pt>
    <dgm:pt modelId="{BC463065-5405-4B08-9CE9-BF1985D3199F}" type="pres">
      <dgm:prSet presAssocID="{36B3D5DC-0DEA-4595-997F-D7ACD49531CD}" presName="img" presStyleLbl="fgImgPlace1" presStyleIdx="2" presStyleCnt="3"/>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dgm:spPr>
      <dgm:t>
        <a:bodyPr/>
        <a:lstStyle/>
        <a:p>
          <a:endParaRPr lang="es-MX"/>
        </a:p>
      </dgm:t>
    </dgm:pt>
    <dgm:pt modelId="{02B344B8-202C-40BD-8510-94136BAEA29A}" type="pres">
      <dgm:prSet presAssocID="{36B3D5DC-0DEA-4595-997F-D7ACD49531CD}" presName="text" presStyleLbl="node1" presStyleIdx="2" presStyleCnt="3">
        <dgm:presLayoutVars>
          <dgm:bulletEnabled val="1"/>
        </dgm:presLayoutVars>
      </dgm:prSet>
      <dgm:spPr/>
      <dgm:t>
        <a:bodyPr/>
        <a:lstStyle/>
        <a:p>
          <a:endParaRPr lang="es-MX"/>
        </a:p>
      </dgm:t>
    </dgm:pt>
  </dgm:ptLst>
  <dgm:cxnLst>
    <dgm:cxn modelId="{D06B5371-2DDE-49EF-AC4A-F56FFF4FBD74}" type="presOf" srcId="{7BD5B11B-71C9-427B-BCDC-5581FEC67F03}" destId="{6ECC8C8C-DA26-4E34-B5F1-8023C5B52460}" srcOrd="1" destOrd="0" presId="urn:microsoft.com/office/officeart/2005/8/layout/vList4"/>
    <dgm:cxn modelId="{3ED024D3-C11E-4855-9E38-0904A63A7215}" srcId="{0AE8DAE0-2CBE-435F-AAAB-DECEF5BEDC59}" destId="{36B3D5DC-0DEA-4595-997F-D7ACD49531CD}" srcOrd="2" destOrd="0" parTransId="{E0B4FCD7-444C-42EA-BA2C-E128A9C19FDB}" sibTransId="{DFB765BE-FA1E-423A-BE19-DE4E5F2EDD64}"/>
    <dgm:cxn modelId="{793668F0-6ED8-4220-962F-888C31ED573A}" type="presOf" srcId="{7BD5B11B-71C9-427B-BCDC-5581FEC67F03}" destId="{B9ACB49C-5857-43E5-AD55-0EDC29576ED0}" srcOrd="0" destOrd="0" presId="urn:microsoft.com/office/officeart/2005/8/layout/vList4"/>
    <dgm:cxn modelId="{BC2AD35D-1A51-4AAD-9179-CDA498F21F7B}" type="presOf" srcId="{36B3D5DC-0DEA-4595-997F-D7ACD49531CD}" destId="{D59ACCE7-1320-4896-9089-2E4EBCD8B2E0}" srcOrd="0" destOrd="0" presId="urn:microsoft.com/office/officeart/2005/8/layout/vList4"/>
    <dgm:cxn modelId="{0F9C1F2D-45D1-4666-9B4C-9909CA9D840E}" srcId="{7BD5B11B-71C9-427B-BCDC-5581FEC67F03}" destId="{00D8C671-F08D-4759-B873-9A917CC98A09}" srcOrd="0" destOrd="0" parTransId="{61027705-DF6A-4C81-9BBE-192B4C6A9EF7}" sibTransId="{99D90E3F-721E-497F-A822-DE5374027706}"/>
    <dgm:cxn modelId="{AD60D265-77BF-43FE-B127-CE252BCC751C}" srcId="{E8C6E775-19AB-44A6-B8BF-3BE24599839D}" destId="{B127FB3A-9138-431F-BDBB-6CD3DB0476A6}" srcOrd="0" destOrd="0" parTransId="{8A76698D-ED13-411D-82E5-0D86D8FBA1B2}" sibTransId="{7B2BDC39-5C29-4078-BDE3-8E391A2B6D7C}"/>
    <dgm:cxn modelId="{6A370A18-66AC-47B3-BB19-842626F749BC}" type="presOf" srcId="{36B3D5DC-0DEA-4595-997F-D7ACD49531CD}" destId="{02B344B8-202C-40BD-8510-94136BAEA29A}" srcOrd="1" destOrd="0" presId="urn:microsoft.com/office/officeart/2005/8/layout/vList4"/>
    <dgm:cxn modelId="{E3D370E4-E03A-4055-AF6C-33688F9804F6}" type="presOf" srcId="{B127FB3A-9138-431F-BDBB-6CD3DB0476A6}" destId="{C6503551-A169-4AEB-B149-3096E48CBEB6}" srcOrd="1" destOrd="1" presId="urn:microsoft.com/office/officeart/2005/8/layout/vList4"/>
    <dgm:cxn modelId="{46133C99-6C7B-4ADC-926A-1C5E6E7D16FC}" srcId="{0AE8DAE0-2CBE-435F-AAAB-DECEF5BEDC59}" destId="{E8C6E775-19AB-44A6-B8BF-3BE24599839D}" srcOrd="1" destOrd="0" parTransId="{04448020-6731-42DC-9867-533B9B9898B4}" sibTransId="{3E8BD671-EB4C-4887-AE63-1270CB45A3AF}"/>
    <dgm:cxn modelId="{32F1F6AA-BDBF-45CF-AAD3-D4CB8C82ADAA}" type="presOf" srcId="{E8C6E775-19AB-44A6-B8BF-3BE24599839D}" destId="{C6503551-A169-4AEB-B149-3096E48CBEB6}" srcOrd="1" destOrd="0" presId="urn:microsoft.com/office/officeart/2005/8/layout/vList4"/>
    <dgm:cxn modelId="{8E9CFB36-37C7-4BD7-90D1-A23784BFE68D}" type="presOf" srcId="{3AA95C76-ACA6-473D-951C-BE21E8B7F3E8}" destId="{D59ACCE7-1320-4896-9089-2E4EBCD8B2E0}" srcOrd="0" destOrd="1" presId="urn:microsoft.com/office/officeart/2005/8/layout/vList4"/>
    <dgm:cxn modelId="{54B1610F-530E-4F5D-965C-6B44EDCE93AB}" type="presOf" srcId="{E8C6E775-19AB-44A6-B8BF-3BE24599839D}" destId="{922D56B9-165F-4870-A1F4-59A3284C41A2}" srcOrd="0" destOrd="0" presId="urn:microsoft.com/office/officeart/2005/8/layout/vList4"/>
    <dgm:cxn modelId="{942BFC56-3E4B-4095-AFFA-54933EACB18B}" type="presOf" srcId="{3AA95C76-ACA6-473D-951C-BE21E8B7F3E8}" destId="{02B344B8-202C-40BD-8510-94136BAEA29A}" srcOrd="1" destOrd="1" presId="urn:microsoft.com/office/officeart/2005/8/layout/vList4"/>
    <dgm:cxn modelId="{6002BD37-AD43-42E1-98FD-A8665CE73BAF}" srcId="{0AE8DAE0-2CBE-435F-AAAB-DECEF5BEDC59}" destId="{7BD5B11B-71C9-427B-BCDC-5581FEC67F03}" srcOrd="0" destOrd="0" parTransId="{08E249BC-C45A-4987-B8C0-A435F06E4450}" sibTransId="{9CDFC5B3-B9C1-495C-8F75-D8AE8CE8AA7E}"/>
    <dgm:cxn modelId="{51037A62-EF0A-4CD8-AF9C-61D8A0F9D50C}" type="presOf" srcId="{00D8C671-F08D-4759-B873-9A917CC98A09}" destId="{6ECC8C8C-DA26-4E34-B5F1-8023C5B52460}" srcOrd="1" destOrd="1" presId="urn:microsoft.com/office/officeart/2005/8/layout/vList4"/>
    <dgm:cxn modelId="{2751F4FF-7217-4533-BC18-22BE343252B4}" type="presOf" srcId="{00D8C671-F08D-4759-B873-9A917CC98A09}" destId="{B9ACB49C-5857-43E5-AD55-0EDC29576ED0}" srcOrd="0" destOrd="1" presId="urn:microsoft.com/office/officeart/2005/8/layout/vList4"/>
    <dgm:cxn modelId="{6A216C70-A2CF-4803-A658-881B889AD868}" srcId="{36B3D5DC-0DEA-4595-997F-D7ACD49531CD}" destId="{3AA95C76-ACA6-473D-951C-BE21E8B7F3E8}" srcOrd="0" destOrd="0" parTransId="{3A63C33F-6687-4FDC-843D-1E2DB2CC7B16}" sibTransId="{C897C73E-A965-4563-94D4-E509000EF731}"/>
    <dgm:cxn modelId="{C8479718-42E5-4C8F-B263-8D9BEF2DE58F}" type="presOf" srcId="{0AE8DAE0-2CBE-435F-AAAB-DECEF5BEDC59}" destId="{B2F9A8CC-A1E2-4CBA-AD08-2B43D68191BC}" srcOrd="0" destOrd="0" presId="urn:microsoft.com/office/officeart/2005/8/layout/vList4"/>
    <dgm:cxn modelId="{C98792C5-4458-4C0F-A897-A4EE89FACF98}" type="presOf" srcId="{B127FB3A-9138-431F-BDBB-6CD3DB0476A6}" destId="{922D56B9-165F-4870-A1F4-59A3284C41A2}" srcOrd="0" destOrd="1" presId="urn:microsoft.com/office/officeart/2005/8/layout/vList4"/>
    <dgm:cxn modelId="{274DF4F1-4683-4FEC-A316-31E11E23554E}" type="presParOf" srcId="{B2F9A8CC-A1E2-4CBA-AD08-2B43D68191BC}" destId="{1E86D6D2-6E93-4FB2-A5BD-5554A2EC9F72}" srcOrd="0" destOrd="0" presId="urn:microsoft.com/office/officeart/2005/8/layout/vList4"/>
    <dgm:cxn modelId="{E2E073AE-B336-4166-AD1E-8250B98E17E3}" type="presParOf" srcId="{1E86D6D2-6E93-4FB2-A5BD-5554A2EC9F72}" destId="{B9ACB49C-5857-43E5-AD55-0EDC29576ED0}" srcOrd="0" destOrd="0" presId="urn:microsoft.com/office/officeart/2005/8/layout/vList4"/>
    <dgm:cxn modelId="{5B3BD62F-9252-42C1-A5C7-F14F33180692}" type="presParOf" srcId="{1E86D6D2-6E93-4FB2-A5BD-5554A2EC9F72}" destId="{36DD1E41-FD41-44D2-BBBD-6EF9FB50C16C}" srcOrd="1" destOrd="0" presId="urn:microsoft.com/office/officeart/2005/8/layout/vList4"/>
    <dgm:cxn modelId="{A7F8A4B8-B64E-4101-8401-E4DDE7B9689B}" type="presParOf" srcId="{1E86D6D2-6E93-4FB2-A5BD-5554A2EC9F72}" destId="{6ECC8C8C-DA26-4E34-B5F1-8023C5B52460}" srcOrd="2" destOrd="0" presId="urn:microsoft.com/office/officeart/2005/8/layout/vList4"/>
    <dgm:cxn modelId="{60C2D1B9-E272-4B00-8A21-6E743C17E13D}" type="presParOf" srcId="{B2F9A8CC-A1E2-4CBA-AD08-2B43D68191BC}" destId="{4A199A2F-6930-4E50-BAE4-2FF3D6D0C8DA}" srcOrd="1" destOrd="0" presId="urn:microsoft.com/office/officeart/2005/8/layout/vList4"/>
    <dgm:cxn modelId="{163A1636-AD60-40E6-8330-33C48D1643D8}" type="presParOf" srcId="{B2F9A8CC-A1E2-4CBA-AD08-2B43D68191BC}" destId="{68158899-AE4A-4C4B-A4D3-C276B2959FBC}" srcOrd="2" destOrd="0" presId="urn:microsoft.com/office/officeart/2005/8/layout/vList4"/>
    <dgm:cxn modelId="{F1D6453D-0B68-4493-A01F-33EEE674C369}" type="presParOf" srcId="{68158899-AE4A-4C4B-A4D3-C276B2959FBC}" destId="{922D56B9-165F-4870-A1F4-59A3284C41A2}" srcOrd="0" destOrd="0" presId="urn:microsoft.com/office/officeart/2005/8/layout/vList4"/>
    <dgm:cxn modelId="{EE600FE4-FB92-46C7-9C3B-007E911A748A}" type="presParOf" srcId="{68158899-AE4A-4C4B-A4D3-C276B2959FBC}" destId="{3C2EEEA5-0F8E-406A-AEE4-66D45B426469}" srcOrd="1" destOrd="0" presId="urn:microsoft.com/office/officeart/2005/8/layout/vList4"/>
    <dgm:cxn modelId="{50755ABE-FCF2-453C-98A8-15E5D7B0BC9D}" type="presParOf" srcId="{68158899-AE4A-4C4B-A4D3-C276B2959FBC}" destId="{C6503551-A169-4AEB-B149-3096E48CBEB6}" srcOrd="2" destOrd="0" presId="urn:microsoft.com/office/officeart/2005/8/layout/vList4"/>
    <dgm:cxn modelId="{ED078C46-DF92-42EB-9FE0-F3F960117BAD}" type="presParOf" srcId="{B2F9A8CC-A1E2-4CBA-AD08-2B43D68191BC}" destId="{7EBF5EC0-EF49-48A2-B643-8AA1E176877C}" srcOrd="3" destOrd="0" presId="urn:microsoft.com/office/officeart/2005/8/layout/vList4"/>
    <dgm:cxn modelId="{F68A3E5F-F621-43E2-852B-95CEE6BCC9C5}" type="presParOf" srcId="{B2F9A8CC-A1E2-4CBA-AD08-2B43D68191BC}" destId="{5C7F1F72-26E0-45A4-96C1-DC22C1542005}" srcOrd="4" destOrd="0" presId="urn:microsoft.com/office/officeart/2005/8/layout/vList4"/>
    <dgm:cxn modelId="{11AFEB38-A83F-4A75-BB26-BACF5E0086AC}" type="presParOf" srcId="{5C7F1F72-26E0-45A4-96C1-DC22C1542005}" destId="{D59ACCE7-1320-4896-9089-2E4EBCD8B2E0}" srcOrd="0" destOrd="0" presId="urn:microsoft.com/office/officeart/2005/8/layout/vList4"/>
    <dgm:cxn modelId="{5ABD24BD-230B-46E1-AF1C-9BBEA3192C56}" type="presParOf" srcId="{5C7F1F72-26E0-45A4-96C1-DC22C1542005}" destId="{BC463065-5405-4B08-9CE9-BF1985D3199F}" srcOrd="1" destOrd="0" presId="urn:microsoft.com/office/officeart/2005/8/layout/vList4"/>
    <dgm:cxn modelId="{53293C39-B037-4772-B8BB-74114AF19069}" type="presParOf" srcId="{5C7F1F72-26E0-45A4-96C1-DC22C1542005}" destId="{02B344B8-202C-40BD-8510-94136BAEA29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6B4F-D96C-4A10-B777-CC82E0FD5AD0}">
      <dsp:nvSpPr>
        <dsp:cNvPr id="0" name=""/>
        <dsp:cNvSpPr/>
      </dsp:nvSpPr>
      <dsp:spPr>
        <a:xfrm>
          <a:off x="2032000" y="0"/>
          <a:ext cx="2032000" cy="1354666"/>
        </a:xfrm>
        <a:prstGeom prst="trapezoid">
          <a:avLst>
            <a:gd name="adj" fmla="val 75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a:t>Declaración Universal de los Derechos Humanos</a:t>
          </a:r>
        </a:p>
      </dsp:txBody>
      <dsp:txXfrm>
        <a:off x="2032000" y="0"/>
        <a:ext cx="2032000" cy="1354666"/>
      </dsp:txXfrm>
    </dsp:sp>
    <dsp:sp modelId="{B2B93082-201E-47D6-822F-D0006A76A8A3}">
      <dsp:nvSpPr>
        <dsp:cNvPr id="0" name=""/>
        <dsp:cNvSpPr/>
      </dsp:nvSpPr>
      <dsp:spPr>
        <a:xfrm>
          <a:off x="1015999" y="1354666"/>
          <a:ext cx="4064000" cy="1354666"/>
        </a:xfrm>
        <a:prstGeom prst="trapezoid">
          <a:avLst>
            <a:gd name="adj" fmla="val 7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a:t>Constitución Política de los estados Unidos Mexicanos</a:t>
          </a:r>
        </a:p>
      </dsp:txBody>
      <dsp:txXfrm>
        <a:off x="1727199" y="1354666"/>
        <a:ext cx="2641600" cy="1354666"/>
      </dsp:txXfrm>
    </dsp:sp>
    <dsp:sp modelId="{FCB2D3D2-1671-4E6B-84AC-333DF4EA7D38}">
      <dsp:nvSpPr>
        <dsp:cNvPr id="0" name=""/>
        <dsp:cNvSpPr/>
      </dsp:nvSpPr>
      <dsp:spPr>
        <a:xfrm>
          <a:off x="0" y="2709333"/>
          <a:ext cx="6096000" cy="1354666"/>
        </a:xfrm>
        <a:prstGeom prst="trapezoid">
          <a:avLst>
            <a:gd name="adj" fmla="val 75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a:t>Ley General para la Inclusión de Personas con Discapacidad</a:t>
          </a:r>
        </a:p>
      </dsp:txBody>
      <dsp:txXfrm>
        <a:off x="1066799" y="2709333"/>
        <a:ext cx="3962400"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CB49C-5857-43E5-AD55-0EDC29576ED0}">
      <dsp:nvSpPr>
        <dsp:cNvPr id="0" name=""/>
        <dsp:cNvSpPr/>
      </dsp:nvSpPr>
      <dsp:spPr>
        <a:xfrm>
          <a:off x="0" y="0"/>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b="1" kern="1200" dirty="0">
              <a:latin typeface="Arial" panose="020B0604020202020204" pitchFamily="34" charset="0"/>
              <a:cs typeface="Arial" panose="020B0604020202020204" pitchFamily="34" charset="0"/>
            </a:rPr>
            <a:t>Accesibilidad</a:t>
          </a:r>
        </a:p>
        <a:p>
          <a:pPr marL="171450" lvl="1" indent="-171450" algn="l"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Adecuar os espacios para favorecer el desplazamiento seguro de las Personas con Discapacidad (</a:t>
          </a:r>
          <a:r>
            <a:rPr lang="es-MX" sz="1700" kern="1200" dirty="0" err="1">
              <a:latin typeface="Arial" panose="020B0604020202020204" pitchFamily="34" charset="0"/>
              <a:cs typeface="Arial" panose="020B0604020202020204" pitchFamily="34" charset="0"/>
            </a:rPr>
            <a:t>PcD</a:t>
          </a:r>
          <a:r>
            <a:rPr lang="es-MX" sz="1700" kern="1200" dirty="0">
              <a:latin typeface="Arial" panose="020B0604020202020204" pitchFamily="34" charset="0"/>
              <a:cs typeface="Arial" panose="020B0604020202020204" pitchFamily="34" charset="0"/>
            </a:rPr>
            <a:t>) y las personas mayores (PM).</a:t>
          </a:r>
        </a:p>
      </dsp:txBody>
      <dsp:txXfrm>
        <a:off x="1772919" y="0"/>
        <a:ext cx="6456680" cy="1269999"/>
      </dsp:txXfrm>
    </dsp:sp>
    <dsp:sp modelId="{36DD1E41-FD41-44D2-BBBD-6EF9FB50C16C}">
      <dsp:nvSpPr>
        <dsp:cNvPr id="0" name=""/>
        <dsp:cNvSpPr/>
      </dsp:nvSpPr>
      <dsp:spPr>
        <a:xfrm>
          <a:off x="126999" y="126999"/>
          <a:ext cx="1645920" cy="1015999"/>
        </a:xfrm>
        <a:prstGeom prst="roundRect">
          <a:avLst>
            <a:gd name="adj" fmla="val 10000"/>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67000" r="-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D56B9-165F-4870-A1F4-59A3284C41A2}">
      <dsp:nvSpPr>
        <dsp:cNvPr id="0" name=""/>
        <dsp:cNvSpPr/>
      </dsp:nvSpPr>
      <dsp:spPr>
        <a:xfrm>
          <a:off x="0" y="1396999"/>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b="1" kern="1200" dirty="0">
              <a:latin typeface="Arial" panose="020B0604020202020204" pitchFamily="34" charset="0"/>
              <a:cs typeface="Arial" panose="020B0604020202020204" pitchFamily="34" charset="0"/>
            </a:rPr>
            <a:t>Integración</a:t>
          </a:r>
        </a:p>
        <a:p>
          <a:pPr marL="171450" lvl="1" indent="-171450" algn="l"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Procurar que exista una representación suficiente de estos sectores en la dinámica de protección civil.</a:t>
          </a:r>
        </a:p>
      </dsp:txBody>
      <dsp:txXfrm>
        <a:off x="1772919" y="1396999"/>
        <a:ext cx="6456680" cy="1269999"/>
      </dsp:txXfrm>
    </dsp:sp>
    <dsp:sp modelId="{3C2EEEA5-0F8E-406A-AEE4-66D45B426469}">
      <dsp:nvSpPr>
        <dsp:cNvPr id="0" name=""/>
        <dsp:cNvSpPr/>
      </dsp:nvSpPr>
      <dsp:spPr>
        <a:xfrm>
          <a:off x="126999" y="1523999"/>
          <a:ext cx="1645920" cy="1015999"/>
        </a:xfrm>
        <a:prstGeom prst="roundRect">
          <a:avLst>
            <a:gd name="adj" fmla="val 10000"/>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ACCE7-1320-4896-9089-2E4EBCD8B2E0}">
      <dsp:nvSpPr>
        <dsp:cNvPr id="0" name=""/>
        <dsp:cNvSpPr/>
      </dsp:nvSpPr>
      <dsp:spPr>
        <a:xfrm>
          <a:off x="0" y="2793999"/>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b="1" kern="1200" dirty="0">
              <a:latin typeface="Arial" panose="020B0604020202020204" pitchFamily="34" charset="0"/>
              <a:cs typeface="Arial" panose="020B0604020202020204" pitchFamily="34" charset="0"/>
            </a:rPr>
            <a:t>Inclusión</a:t>
          </a:r>
        </a:p>
        <a:p>
          <a:pPr marL="171450" lvl="1" indent="-171450" algn="l"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Elaborar la legislación y las normativas de protección civil incluyendo la voz y perspectivas de las </a:t>
          </a:r>
          <a:r>
            <a:rPr lang="es-MX" sz="1700" kern="1200" dirty="0" err="1">
              <a:latin typeface="Arial" panose="020B0604020202020204" pitchFamily="34" charset="0"/>
              <a:cs typeface="Arial" panose="020B0604020202020204" pitchFamily="34" charset="0"/>
            </a:rPr>
            <a:t>PcD</a:t>
          </a:r>
          <a:r>
            <a:rPr lang="es-MX" sz="1700" kern="1200" dirty="0">
              <a:latin typeface="Arial" panose="020B0604020202020204" pitchFamily="34" charset="0"/>
              <a:cs typeface="Arial" panose="020B0604020202020204" pitchFamily="34" charset="0"/>
            </a:rPr>
            <a:t> y las PM.</a:t>
          </a:r>
        </a:p>
      </dsp:txBody>
      <dsp:txXfrm>
        <a:off x="1772919" y="2793999"/>
        <a:ext cx="6456680" cy="1269999"/>
      </dsp:txXfrm>
    </dsp:sp>
    <dsp:sp modelId="{BC463065-5405-4B08-9CE9-BF1985D3199F}">
      <dsp:nvSpPr>
        <dsp:cNvPr id="0" name=""/>
        <dsp:cNvSpPr/>
      </dsp:nvSpPr>
      <dsp:spPr>
        <a:xfrm>
          <a:off x="126999" y="2920999"/>
          <a:ext cx="1645920" cy="1015999"/>
        </a:xfrm>
        <a:prstGeom prst="roundRect">
          <a:avLst>
            <a:gd name="adj" fmla="val 10000"/>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CB49C-5857-43E5-AD55-0EDC29576ED0}">
      <dsp:nvSpPr>
        <dsp:cNvPr id="0" name=""/>
        <dsp:cNvSpPr/>
      </dsp:nvSpPr>
      <dsp:spPr>
        <a:xfrm>
          <a:off x="0" y="0"/>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b="1" kern="1200" dirty="0">
              <a:latin typeface="Arial" panose="020B0604020202020204" pitchFamily="34" charset="0"/>
              <a:cs typeface="Arial" panose="020B0604020202020204" pitchFamily="34" charset="0"/>
            </a:rPr>
            <a:t>Autosuficiencia</a:t>
          </a:r>
        </a:p>
        <a:p>
          <a:pPr marL="171450" lvl="1" indent="-171450" algn="l"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Respetar el derecho de las personas a tomar las decisiones que las afecten directamente.</a:t>
          </a:r>
        </a:p>
      </dsp:txBody>
      <dsp:txXfrm>
        <a:off x="1772920" y="0"/>
        <a:ext cx="6456680" cy="1269999"/>
      </dsp:txXfrm>
    </dsp:sp>
    <dsp:sp modelId="{36DD1E41-FD41-44D2-BBBD-6EF9FB50C16C}">
      <dsp:nvSpPr>
        <dsp:cNvPr id="0" name=""/>
        <dsp:cNvSpPr/>
      </dsp:nvSpPr>
      <dsp:spPr>
        <a:xfrm>
          <a:off x="126999" y="126999"/>
          <a:ext cx="1645920" cy="1015999"/>
        </a:xfrm>
        <a:prstGeom prst="roundRect">
          <a:avLst>
            <a:gd name="adj" fmla="val 10000"/>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D56B9-165F-4870-A1F4-59A3284C41A2}">
      <dsp:nvSpPr>
        <dsp:cNvPr id="0" name=""/>
        <dsp:cNvSpPr/>
      </dsp:nvSpPr>
      <dsp:spPr>
        <a:xfrm>
          <a:off x="0" y="1396999"/>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b="1" kern="1200" dirty="0">
              <a:latin typeface="Arial" panose="020B0604020202020204" pitchFamily="34" charset="0"/>
              <a:cs typeface="Arial" panose="020B0604020202020204" pitchFamily="34" charset="0"/>
            </a:rPr>
            <a:t>Comportamiento</a:t>
          </a:r>
        </a:p>
        <a:p>
          <a:pPr marL="171450" lvl="1" indent="-171450" algn="l"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Evitar reacciones de miedo, curiosidad, lástima o sobreprotección.</a:t>
          </a:r>
        </a:p>
      </dsp:txBody>
      <dsp:txXfrm>
        <a:off x="1772920" y="1396999"/>
        <a:ext cx="6456680" cy="1269999"/>
      </dsp:txXfrm>
    </dsp:sp>
    <dsp:sp modelId="{3C2EEEA5-0F8E-406A-AEE4-66D45B426469}">
      <dsp:nvSpPr>
        <dsp:cNvPr id="0" name=""/>
        <dsp:cNvSpPr/>
      </dsp:nvSpPr>
      <dsp:spPr>
        <a:xfrm>
          <a:off x="126999" y="1523999"/>
          <a:ext cx="1645920" cy="1015999"/>
        </a:xfrm>
        <a:prstGeom prst="roundRect">
          <a:avLst>
            <a:gd name="adj" fmla="val 10000"/>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ACCE7-1320-4896-9089-2E4EBCD8B2E0}">
      <dsp:nvSpPr>
        <dsp:cNvPr id="0" name=""/>
        <dsp:cNvSpPr/>
      </dsp:nvSpPr>
      <dsp:spPr>
        <a:xfrm>
          <a:off x="0" y="2793999"/>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b="1" kern="1200" dirty="0">
              <a:latin typeface="Arial" panose="020B0604020202020204" pitchFamily="34" charset="0"/>
              <a:cs typeface="Arial" panose="020B0604020202020204" pitchFamily="34" charset="0"/>
            </a:rPr>
            <a:t>Consulta</a:t>
          </a:r>
        </a:p>
        <a:p>
          <a:pPr marL="171450" lvl="1" indent="-171450" algn="l"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Solicitar la opinión y escuchar las recomendaciones de las personas con discapacidad y personas mayores sobre sus necesidades en situaciones de emergencia.</a:t>
          </a:r>
        </a:p>
      </dsp:txBody>
      <dsp:txXfrm>
        <a:off x="1772919" y="2793999"/>
        <a:ext cx="6456680" cy="1269999"/>
      </dsp:txXfrm>
    </dsp:sp>
    <dsp:sp modelId="{BC463065-5405-4B08-9CE9-BF1985D3199F}">
      <dsp:nvSpPr>
        <dsp:cNvPr id="0" name=""/>
        <dsp:cNvSpPr/>
      </dsp:nvSpPr>
      <dsp:spPr>
        <a:xfrm>
          <a:off x="126999" y="2920999"/>
          <a:ext cx="1645920" cy="1015999"/>
        </a:xfrm>
        <a:prstGeom prst="roundRect">
          <a:avLst>
            <a:gd name="adj" fmla="val 10000"/>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CB49C-5857-43E5-AD55-0EDC29576ED0}">
      <dsp:nvSpPr>
        <dsp:cNvPr id="0" name=""/>
        <dsp:cNvSpPr/>
      </dsp:nvSpPr>
      <dsp:spPr>
        <a:xfrm>
          <a:off x="0" y="0"/>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Mejora</a:t>
          </a:r>
        </a:p>
        <a:p>
          <a:pPr marL="114300" lvl="1" indent="-114300" algn="l" defTabSz="622300">
            <a:lnSpc>
              <a:spcPct val="90000"/>
            </a:lnSpc>
            <a:spcBef>
              <a:spcPct val="0"/>
            </a:spcBef>
            <a:spcAft>
              <a:spcPct val="15000"/>
            </a:spcAft>
            <a:buChar char="••"/>
          </a:pPr>
          <a:r>
            <a:rPr lang="es-MX" sz="1400" kern="1200" dirty="0">
              <a:latin typeface="Arial" panose="020B0604020202020204" pitchFamily="34" charset="0"/>
              <a:cs typeface="Arial" panose="020B0604020202020204" pitchFamily="34" charset="0"/>
            </a:rPr>
            <a:t>De los procedimientos de emergencia, Programas Internos de Protección Civil, guías, manuales, materiales de difusión y demás recursos administrativos y de planeación, considerando las necesidades y sugerencias de las </a:t>
          </a:r>
          <a:r>
            <a:rPr lang="es-MX" sz="1400" kern="1200" dirty="0" err="1">
              <a:latin typeface="Arial" panose="020B0604020202020204" pitchFamily="34" charset="0"/>
              <a:cs typeface="Arial" panose="020B0604020202020204" pitchFamily="34" charset="0"/>
            </a:rPr>
            <a:t>PcD</a:t>
          </a:r>
          <a:r>
            <a:rPr lang="es-MX" sz="1400" kern="1200" dirty="0">
              <a:latin typeface="Arial" panose="020B0604020202020204" pitchFamily="34" charset="0"/>
              <a:cs typeface="Arial" panose="020B0604020202020204" pitchFamily="34" charset="0"/>
            </a:rPr>
            <a:t> y PM.</a:t>
          </a:r>
        </a:p>
      </dsp:txBody>
      <dsp:txXfrm>
        <a:off x="1772919" y="0"/>
        <a:ext cx="6456680" cy="1269999"/>
      </dsp:txXfrm>
    </dsp:sp>
    <dsp:sp modelId="{36DD1E41-FD41-44D2-BBBD-6EF9FB50C16C}">
      <dsp:nvSpPr>
        <dsp:cNvPr id="0" name=""/>
        <dsp:cNvSpPr/>
      </dsp:nvSpPr>
      <dsp:spPr>
        <a:xfrm>
          <a:off x="126999" y="126999"/>
          <a:ext cx="1645920" cy="1015999"/>
        </a:xfrm>
        <a:prstGeom prst="roundRect">
          <a:avLst>
            <a:gd name="adj" fmla="val 10000"/>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D56B9-165F-4870-A1F4-59A3284C41A2}">
      <dsp:nvSpPr>
        <dsp:cNvPr id="0" name=""/>
        <dsp:cNvSpPr/>
      </dsp:nvSpPr>
      <dsp:spPr>
        <a:xfrm>
          <a:off x="0" y="1396999"/>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Registro</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De personas residentes y visitantes con diversidad funcional, para facilitar su ubicación e inclusión en las acciones de protección civil y atención de emergencias..</a:t>
          </a:r>
        </a:p>
      </dsp:txBody>
      <dsp:txXfrm>
        <a:off x="1772919" y="1396999"/>
        <a:ext cx="6456680" cy="1269999"/>
      </dsp:txXfrm>
    </dsp:sp>
    <dsp:sp modelId="{3C2EEEA5-0F8E-406A-AEE4-66D45B426469}">
      <dsp:nvSpPr>
        <dsp:cNvPr id="0" name=""/>
        <dsp:cNvSpPr/>
      </dsp:nvSpPr>
      <dsp:spPr>
        <a:xfrm>
          <a:off x="126999" y="1523999"/>
          <a:ext cx="1645920" cy="1015999"/>
        </a:xfrm>
        <a:prstGeom prst="roundRect">
          <a:avLst>
            <a:gd name="adj" fmla="val 10000"/>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51000" b="-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ACCE7-1320-4896-9089-2E4EBCD8B2E0}">
      <dsp:nvSpPr>
        <dsp:cNvPr id="0" name=""/>
        <dsp:cNvSpPr/>
      </dsp:nvSpPr>
      <dsp:spPr>
        <a:xfrm>
          <a:off x="0" y="2793999"/>
          <a:ext cx="82296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800100">
            <a:lnSpc>
              <a:spcPct val="90000"/>
            </a:lnSpc>
            <a:spcBef>
              <a:spcPct val="0"/>
            </a:spcBef>
            <a:spcAft>
              <a:spcPct val="35000"/>
            </a:spcAft>
          </a:pPr>
          <a:r>
            <a:rPr lang="es-MX" sz="1800" b="1" kern="1200" dirty="0">
              <a:latin typeface="Arial" panose="020B0604020202020204" pitchFamily="34" charset="0"/>
              <a:cs typeface="Arial" panose="020B0604020202020204" pitchFamily="34" charset="0"/>
            </a:rPr>
            <a:t>Consolidación</a:t>
          </a:r>
        </a:p>
        <a:p>
          <a:pPr marL="171450" lvl="1" indent="-171450" algn="l"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Garantizar el conocimiento de las </a:t>
          </a:r>
          <a:r>
            <a:rPr lang="es-MX" sz="1700" kern="1200" dirty="0" err="1">
              <a:latin typeface="Arial" panose="020B0604020202020204" pitchFamily="34" charset="0"/>
              <a:cs typeface="Arial" panose="020B0604020202020204" pitchFamily="34" charset="0"/>
            </a:rPr>
            <a:t>PcD</a:t>
          </a:r>
          <a:r>
            <a:rPr lang="es-MX" sz="1700" kern="1200" dirty="0">
              <a:latin typeface="Arial" panose="020B0604020202020204" pitchFamily="34" charset="0"/>
              <a:cs typeface="Arial" panose="020B0604020202020204" pitchFamily="34" charset="0"/>
            </a:rPr>
            <a:t> y las PM con diversidad funcional, de los procedimientos de emergencia y las diversas acciones de autoprotección durante incidentes críticos..</a:t>
          </a:r>
        </a:p>
      </dsp:txBody>
      <dsp:txXfrm>
        <a:off x="1772919" y="2793999"/>
        <a:ext cx="6456680" cy="1269999"/>
      </dsp:txXfrm>
    </dsp:sp>
    <dsp:sp modelId="{BC463065-5405-4B08-9CE9-BF1985D3199F}">
      <dsp:nvSpPr>
        <dsp:cNvPr id="0" name=""/>
        <dsp:cNvSpPr/>
      </dsp:nvSpPr>
      <dsp:spPr>
        <a:xfrm>
          <a:off x="126999" y="2920999"/>
          <a:ext cx="1645920" cy="1015999"/>
        </a:xfrm>
        <a:prstGeom prst="roundRect">
          <a:avLst>
            <a:gd name="adj" fmla="val 10000"/>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a:extLst>
              <a:ext uri="{FF2B5EF4-FFF2-40B4-BE49-F238E27FC236}">
                <a16:creationId xmlns:a16="http://schemas.microsoft.com/office/drawing/2014/main" xmlns="" id="{5DDAFFC7-86AA-D942-B842-1677F30B7A6F}"/>
              </a:ext>
            </a:extLst>
          </p:cNvPr>
          <p:cNvSpPr>
            <a:spLocks noGrp="1"/>
          </p:cNvSpPr>
          <p:nvPr>
            <p:ph type="dt" sz="half" idx="10"/>
          </p:nvPr>
        </p:nvSpPr>
        <p:spPr/>
        <p:txBody>
          <a:bodyPr/>
          <a:lstStyle>
            <a:lvl1pPr>
              <a:defRPr/>
            </a:lvl1pPr>
          </a:lstStyle>
          <a:p>
            <a:pPr>
              <a:defRPr/>
            </a:pPr>
            <a:fld id="{87FC90E1-A123-6049-AA10-69A5E95A99FE}" type="datetimeFigureOut">
              <a:rPr lang="es-ES" altLang="es-MX"/>
              <a:pPr>
                <a:defRPr/>
              </a:pPr>
              <a:t>03/08/2021</a:t>
            </a:fld>
            <a:endParaRPr lang="es-ES" altLang="es-MX"/>
          </a:p>
        </p:txBody>
      </p:sp>
      <p:sp>
        <p:nvSpPr>
          <p:cNvPr id="5" name="Marcador de pie de página 4">
            <a:extLst>
              <a:ext uri="{FF2B5EF4-FFF2-40B4-BE49-F238E27FC236}">
                <a16:creationId xmlns:a16="http://schemas.microsoft.com/office/drawing/2014/main" xmlns="" id="{233E0D3E-1A3D-6948-83CD-11E5253B6577}"/>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xmlns="" id="{A84CC200-90ED-EE4B-BB73-C7B0B32AA08E}"/>
              </a:ext>
            </a:extLst>
          </p:cNvPr>
          <p:cNvSpPr>
            <a:spLocks noGrp="1"/>
          </p:cNvSpPr>
          <p:nvPr>
            <p:ph type="sldNum" sz="quarter" idx="12"/>
          </p:nvPr>
        </p:nvSpPr>
        <p:spPr/>
        <p:txBody>
          <a:bodyPr/>
          <a:lstStyle>
            <a:lvl1pPr>
              <a:defRPr/>
            </a:lvl1pPr>
          </a:lstStyle>
          <a:p>
            <a:fld id="{F7414AD3-D0D0-5644-821D-C5BF9A3EC91F}" type="slidenum">
              <a:rPr lang="es-ES" altLang="es-MX"/>
              <a:pPr/>
              <a:t>‹Nº›</a:t>
            </a:fld>
            <a:endParaRPr lang="es-ES" altLang="es-MX"/>
          </a:p>
        </p:txBody>
      </p:sp>
    </p:spTree>
    <p:extLst>
      <p:ext uri="{BB962C8B-B14F-4D97-AF65-F5344CB8AC3E}">
        <p14:creationId xmlns:p14="http://schemas.microsoft.com/office/powerpoint/2010/main" val="292822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xmlns="" id="{7EEE0376-0D01-534D-A827-93A3C1A1510A}"/>
              </a:ext>
            </a:extLst>
          </p:cNvPr>
          <p:cNvSpPr>
            <a:spLocks noGrp="1"/>
          </p:cNvSpPr>
          <p:nvPr>
            <p:ph type="dt" sz="half" idx="10"/>
          </p:nvPr>
        </p:nvSpPr>
        <p:spPr/>
        <p:txBody>
          <a:bodyPr/>
          <a:lstStyle>
            <a:lvl1pPr>
              <a:defRPr/>
            </a:lvl1pPr>
          </a:lstStyle>
          <a:p>
            <a:pPr>
              <a:defRPr/>
            </a:pPr>
            <a:fld id="{C0892752-3C03-CC46-9657-64ABED31897F}" type="datetimeFigureOut">
              <a:rPr lang="es-ES" altLang="es-MX"/>
              <a:pPr>
                <a:defRPr/>
              </a:pPr>
              <a:t>03/08/2021</a:t>
            </a:fld>
            <a:endParaRPr lang="es-ES" altLang="es-MX"/>
          </a:p>
        </p:txBody>
      </p:sp>
      <p:sp>
        <p:nvSpPr>
          <p:cNvPr id="5" name="Marcador de pie de página 4">
            <a:extLst>
              <a:ext uri="{FF2B5EF4-FFF2-40B4-BE49-F238E27FC236}">
                <a16:creationId xmlns:a16="http://schemas.microsoft.com/office/drawing/2014/main" xmlns="" id="{616FBDC8-A9D3-6044-807D-3CF23C417DA2}"/>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xmlns="" id="{04A3040B-F2CB-A64A-9B85-21843D5AC467}"/>
              </a:ext>
            </a:extLst>
          </p:cNvPr>
          <p:cNvSpPr>
            <a:spLocks noGrp="1"/>
          </p:cNvSpPr>
          <p:nvPr>
            <p:ph type="sldNum" sz="quarter" idx="12"/>
          </p:nvPr>
        </p:nvSpPr>
        <p:spPr/>
        <p:txBody>
          <a:bodyPr/>
          <a:lstStyle>
            <a:lvl1pPr>
              <a:defRPr/>
            </a:lvl1pPr>
          </a:lstStyle>
          <a:p>
            <a:fld id="{E7F60511-F32C-4E44-BEFD-3113549DA766}" type="slidenum">
              <a:rPr lang="es-ES" altLang="es-MX"/>
              <a:pPr/>
              <a:t>‹Nº›</a:t>
            </a:fld>
            <a:endParaRPr lang="es-ES" altLang="es-MX"/>
          </a:p>
        </p:txBody>
      </p:sp>
    </p:spTree>
    <p:extLst>
      <p:ext uri="{BB962C8B-B14F-4D97-AF65-F5344CB8AC3E}">
        <p14:creationId xmlns:p14="http://schemas.microsoft.com/office/powerpoint/2010/main" val="228234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xmlns="" id="{39E90684-F5D5-E941-938B-B25BBDA60A85}"/>
              </a:ext>
            </a:extLst>
          </p:cNvPr>
          <p:cNvSpPr>
            <a:spLocks noGrp="1"/>
          </p:cNvSpPr>
          <p:nvPr>
            <p:ph type="dt" sz="half" idx="10"/>
          </p:nvPr>
        </p:nvSpPr>
        <p:spPr/>
        <p:txBody>
          <a:bodyPr/>
          <a:lstStyle>
            <a:lvl1pPr>
              <a:defRPr/>
            </a:lvl1pPr>
          </a:lstStyle>
          <a:p>
            <a:pPr>
              <a:defRPr/>
            </a:pPr>
            <a:fld id="{F80451FA-8E7C-0545-AD15-CE3558FE0DE9}" type="datetimeFigureOut">
              <a:rPr lang="es-ES" altLang="es-MX"/>
              <a:pPr>
                <a:defRPr/>
              </a:pPr>
              <a:t>03/08/2021</a:t>
            </a:fld>
            <a:endParaRPr lang="es-ES" altLang="es-MX"/>
          </a:p>
        </p:txBody>
      </p:sp>
      <p:sp>
        <p:nvSpPr>
          <p:cNvPr id="5" name="Marcador de pie de página 4">
            <a:extLst>
              <a:ext uri="{FF2B5EF4-FFF2-40B4-BE49-F238E27FC236}">
                <a16:creationId xmlns:a16="http://schemas.microsoft.com/office/drawing/2014/main" xmlns="" id="{61EE9EED-856A-8E46-8818-751257ACE1AF}"/>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xmlns="" id="{D8E2D2B5-6BA7-CB47-BCDC-70BB1114E7E7}"/>
              </a:ext>
            </a:extLst>
          </p:cNvPr>
          <p:cNvSpPr>
            <a:spLocks noGrp="1"/>
          </p:cNvSpPr>
          <p:nvPr>
            <p:ph type="sldNum" sz="quarter" idx="12"/>
          </p:nvPr>
        </p:nvSpPr>
        <p:spPr/>
        <p:txBody>
          <a:bodyPr/>
          <a:lstStyle>
            <a:lvl1pPr>
              <a:defRPr/>
            </a:lvl1pPr>
          </a:lstStyle>
          <a:p>
            <a:fld id="{3B6518E8-29CB-2747-ABD5-5266BA260C29}" type="slidenum">
              <a:rPr lang="es-ES" altLang="es-MX"/>
              <a:pPr/>
              <a:t>‹Nº›</a:t>
            </a:fld>
            <a:endParaRPr lang="es-ES" altLang="es-MX"/>
          </a:p>
        </p:txBody>
      </p:sp>
    </p:spTree>
    <p:extLst>
      <p:ext uri="{BB962C8B-B14F-4D97-AF65-F5344CB8AC3E}">
        <p14:creationId xmlns:p14="http://schemas.microsoft.com/office/powerpoint/2010/main" val="384006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xmlns="" id="{51D364FF-CA9B-5546-AFD5-0A14074114BF}"/>
              </a:ext>
            </a:extLst>
          </p:cNvPr>
          <p:cNvSpPr>
            <a:spLocks noGrp="1"/>
          </p:cNvSpPr>
          <p:nvPr>
            <p:ph type="dt" sz="half" idx="10"/>
          </p:nvPr>
        </p:nvSpPr>
        <p:spPr/>
        <p:txBody>
          <a:bodyPr/>
          <a:lstStyle>
            <a:lvl1pPr>
              <a:defRPr/>
            </a:lvl1pPr>
          </a:lstStyle>
          <a:p>
            <a:pPr>
              <a:defRPr/>
            </a:pPr>
            <a:fld id="{06A52C20-0492-A34E-BAD0-256157B628CF}" type="datetimeFigureOut">
              <a:rPr lang="es-ES" altLang="es-MX"/>
              <a:pPr>
                <a:defRPr/>
              </a:pPr>
              <a:t>03/08/2021</a:t>
            </a:fld>
            <a:endParaRPr lang="es-ES" altLang="es-MX"/>
          </a:p>
        </p:txBody>
      </p:sp>
      <p:sp>
        <p:nvSpPr>
          <p:cNvPr id="5" name="Marcador de pie de página 4">
            <a:extLst>
              <a:ext uri="{FF2B5EF4-FFF2-40B4-BE49-F238E27FC236}">
                <a16:creationId xmlns:a16="http://schemas.microsoft.com/office/drawing/2014/main" xmlns="" id="{96530270-4063-B041-BF51-C45EF5D6966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xmlns="" id="{8E446DBC-3A50-5C42-9EBE-D214697AC1B3}"/>
              </a:ext>
            </a:extLst>
          </p:cNvPr>
          <p:cNvSpPr>
            <a:spLocks noGrp="1"/>
          </p:cNvSpPr>
          <p:nvPr>
            <p:ph type="sldNum" sz="quarter" idx="12"/>
          </p:nvPr>
        </p:nvSpPr>
        <p:spPr/>
        <p:txBody>
          <a:bodyPr/>
          <a:lstStyle>
            <a:lvl1pPr>
              <a:defRPr/>
            </a:lvl1pPr>
          </a:lstStyle>
          <a:p>
            <a:fld id="{65914992-EC2D-8D49-A51E-520FDD525EBE}" type="slidenum">
              <a:rPr lang="es-ES" altLang="es-MX"/>
              <a:pPr/>
              <a:t>‹Nº›</a:t>
            </a:fld>
            <a:endParaRPr lang="es-ES" altLang="es-MX"/>
          </a:p>
        </p:txBody>
      </p:sp>
    </p:spTree>
    <p:extLst>
      <p:ext uri="{BB962C8B-B14F-4D97-AF65-F5344CB8AC3E}">
        <p14:creationId xmlns:p14="http://schemas.microsoft.com/office/powerpoint/2010/main" val="180035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xmlns="" id="{121BA720-F6D5-A84D-B06C-6ED34A80F3D4}"/>
              </a:ext>
            </a:extLst>
          </p:cNvPr>
          <p:cNvSpPr>
            <a:spLocks noGrp="1"/>
          </p:cNvSpPr>
          <p:nvPr>
            <p:ph type="dt" sz="half" idx="10"/>
          </p:nvPr>
        </p:nvSpPr>
        <p:spPr/>
        <p:txBody>
          <a:bodyPr/>
          <a:lstStyle>
            <a:lvl1pPr>
              <a:defRPr/>
            </a:lvl1pPr>
          </a:lstStyle>
          <a:p>
            <a:pPr>
              <a:defRPr/>
            </a:pPr>
            <a:fld id="{3F673E60-7736-504B-A8F7-A5644C404F6A}" type="datetimeFigureOut">
              <a:rPr lang="es-ES" altLang="es-MX"/>
              <a:pPr>
                <a:defRPr/>
              </a:pPr>
              <a:t>03/08/2021</a:t>
            </a:fld>
            <a:endParaRPr lang="es-ES" altLang="es-MX"/>
          </a:p>
        </p:txBody>
      </p:sp>
      <p:sp>
        <p:nvSpPr>
          <p:cNvPr id="5" name="Marcador de pie de página 4">
            <a:extLst>
              <a:ext uri="{FF2B5EF4-FFF2-40B4-BE49-F238E27FC236}">
                <a16:creationId xmlns:a16="http://schemas.microsoft.com/office/drawing/2014/main" xmlns="" id="{B5CCDD39-73FB-5747-A714-8D8840A0E129}"/>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xmlns="" id="{D003A0B7-1A80-924C-875A-F883CE2D3E63}"/>
              </a:ext>
            </a:extLst>
          </p:cNvPr>
          <p:cNvSpPr>
            <a:spLocks noGrp="1"/>
          </p:cNvSpPr>
          <p:nvPr>
            <p:ph type="sldNum" sz="quarter" idx="12"/>
          </p:nvPr>
        </p:nvSpPr>
        <p:spPr/>
        <p:txBody>
          <a:bodyPr/>
          <a:lstStyle>
            <a:lvl1pPr>
              <a:defRPr/>
            </a:lvl1pPr>
          </a:lstStyle>
          <a:p>
            <a:fld id="{4F9BA703-CFB3-7444-9893-DF24B2E5DAB1}" type="slidenum">
              <a:rPr lang="es-ES" altLang="es-MX"/>
              <a:pPr/>
              <a:t>‹Nº›</a:t>
            </a:fld>
            <a:endParaRPr lang="es-ES" altLang="es-MX"/>
          </a:p>
        </p:txBody>
      </p:sp>
    </p:spTree>
    <p:extLst>
      <p:ext uri="{BB962C8B-B14F-4D97-AF65-F5344CB8AC3E}">
        <p14:creationId xmlns:p14="http://schemas.microsoft.com/office/powerpoint/2010/main" val="291458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a:extLst>
              <a:ext uri="{FF2B5EF4-FFF2-40B4-BE49-F238E27FC236}">
                <a16:creationId xmlns:a16="http://schemas.microsoft.com/office/drawing/2014/main" xmlns="" id="{125F44BE-D704-1A4A-AE45-A6D3C89291F8}"/>
              </a:ext>
            </a:extLst>
          </p:cNvPr>
          <p:cNvSpPr>
            <a:spLocks noGrp="1"/>
          </p:cNvSpPr>
          <p:nvPr>
            <p:ph type="dt" sz="half" idx="10"/>
          </p:nvPr>
        </p:nvSpPr>
        <p:spPr/>
        <p:txBody>
          <a:bodyPr/>
          <a:lstStyle>
            <a:lvl1pPr>
              <a:defRPr/>
            </a:lvl1pPr>
          </a:lstStyle>
          <a:p>
            <a:pPr>
              <a:defRPr/>
            </a:pPr>
            <a:fld id="{DA6EA337-A75C-4545-B4E5-6351AA12E2DA}" type="datetimeFigureOut">
              <a:rPr lang="es-ES" altLang="es-MX"/>
              <a:pPr>
                <a:defRPr/>
              </a:pPr>
              <a:t>03/08/2021</a:t>
            </a:fld>
            <a:endParaRPr lang="es-ES" altLang="es-MX"/>
          </a:p>
        </p:txBody>
      </p:sp>
      <p:sp>
        <p:nvSpPr>
          <p:cNvPr id="6" name="Marcador de pie de página 4">
            <a:extLst>
              <a:ext uri="{FF2B5EF4-FFF2-40B4-BE49-F238E27FC236}">
                <a16:creationId xmlns:a16="http://schemas.microsoft.com/office/drawing/2014/main" xmlns="" id="{95F5DCF7-00A3-DF4F-AB9C-333A53C7828E}"/>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xmlns="" id="{FF76B906-9265-F14D-B95D-98990A38257F}"/>
              </a:ext>
            </a:extLst>
          </p:cNvPr>
          <p:cNvSpPr>
            <a:spLocks noGrp="1"/>
          </p:cNvSpPr>
          <p:nvPr>
            <p:ph type="sldNum" sz="quarter" idx="12"/>
          </p:nvPr>
        </p:nvSpPr>
        <p:spPr/>
        <p:txBody>
          <a:bodyPr/>
          <a:lstStyle>
            <a:lvl1pPr>
              <a:defRPr/>
            </a:lvl1pPr>
          </a:lstStyle>
          <a:p>
            <a:fld id="{C9C6FF9E-FBC7-B54A-8C44-5B94F42236B5}" type="slidenum">
              <a:rPr lang="es-ES" altLang="es-MX"/>
              <a:pPr/>
              <a:t>‹Nº›</a:t>
            </a:fld>
            <a:endParaRPr lang="es-ES" altLang="es-MX"/>
          </a:p>
        </p:txBody>
      </p:sp>
    </p:spTree>
    <p:extLst>
      <p:ext uri="{BB962C8B-B14F-4D97-AF65-F5344CB8AC3E}">
        <p14:creationId xmlns:p14="http://schemas.microsoft.com/office/powerpoint/2010/main" val="210689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a:extLst>
              <a:ext uri="{FF2B5EF4-FFF2-40B4-BE49-F238E27FC236}">
                <a16:creationId xmlns:a16="http://schemas.microsoft.com/office/drawing/2014/main" xmlns="" id="{45CC0F92-2065-9948-9934-0AB562ED745A}"/>
              </a:ext>
            </a:extLst>
          </p:cNvPr>
          <p:cNvSpPr>
            <a:spLocks noGrp="1"/>
          </p:cNvSpPr>
          <p:nvPr>
            <p:ph type="dt" sz="half" idx="10"/>
          </p:nvPr>
        </p:nvSpPr>
        <p:spPr/>
        <p:txBody>
          <a:bodyPr/>
          <a:lstStyle>
            <a:lvl1pPr>
              <a:defRPr/>
            </a:lvl1pPr>
          </a:lstStyle>
          <a:p>
            <a:pPr>
              <a:defRPr/>
            </a:pPr>
            <a:fld id="{466825A5-3FB6-6B4D-BFC9-978ECF02C176}" type="datetimeFigureOut">
              <a:rPr lang="es-ES" altLang="es-MX"/>
              <a:pPr>
                <a:defRPr/>
              </a:pPr>
              <a:t>03/08/2021</a:t>
            </a:fld>
            <a:endParaRPr lang="es-ES" altLang="es-MX"/>
          </a:p>
        </p:txBody>
      </p:sp>
      <p:sp>
        <p:nvSpPr>
          <p:cNvPr id="8" name="Marcador de pie de página 4">
            <a:extLst>
              <a:ext uri="{FF2B5EF4-FFF2-40B4-BE49-F238E27FC236}">
                <a16:creationId xmlns:a16="http://schemas.microsoft.com/office/drawing/2014/main" xmlns="" id="{D4067F2E-903F-9745-95BF-62162AE6418A}"/>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xmlns="" id="{71905555-39F1-3748-BA61-AD2FBDB26BA5}"/>
              </a:ext>
            </a:extLst>
          </p:cNvPr>
          <p:cNvSpPr>
            <a:spLocks noGrp="1"/>
          </p:cNvSpPr>
          <p:nvPr>
            <p:ph type="sldNum" sz="quarter" idx="12"/>
          </p:nvPr>
        </p:nvSpPr>
        <p:spPr/>
        <p:txBody>
          <a:bodyPr/>
          <a:lstStyle>
            <a:lvl1pPr>
              <a:defRPr/>
            </a:lvl1pPr>
          </a:lstStyle>
          <a:p>
            <a:fld id="{6A42BD4B-94C1-BA45-B620-B54708153883}" type="slidenum">
              <a:rPr lang="es-ES" altLang="es-MX"/>
              <a:pPr/>
              <a:t>‹Nº›</a:t>
            </a:fld>
            <a:endParaRPr lang="es-ES" altLang="es-MX"/>
          </a:p>
        </p:txBody>
      </p:sp>
    </p:spTree>
    <p:extLst>
      <p:ext uri="{BB962C8B-B14F-4D97-AF65-F5344CB8AC3E}">
        <p14:creationId xmlns:p14="http://schemas.microsoft.com/office/powerpoint/2010/main" val="173418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a:extLst>
              <a:ext uri="{FF2B5EF4-FFF2-40B4-BE49-F238E27FC236}">
                <a16:creationId xmlns:a16="http://schemas.microsoft.com/office/drawing/2014/main" xmlns="" id="{AFC95E49-F8AE-B147-9BA0-B222BF2B29EB}"/>
              </a:ext>
            </a:extLst>
          </p:cNvPr>
          <p:cNvSpPr>
            <a:spLocks noGrp="1"/>
          </p:cNvSpPr>
          <p:nvPr>
            <p:ph type="dt" sz="half" idx="10"/>
          </p:nvPr>
        </p:nvSpPr>
        <p:spPr/>
        <p:txBody>
          <a:bodyPr/>
          <a:lstStyle>
            <a:lvl1pPr>
              <a:defRPr/>
            </a:lvl1pPr>
          </a:lstStyle>
          <a:p>
            <a:pPr>
              <a:defRPr/>
            </a:pPr>
            <a:fld id="{CD897861-752B-2242-B10F-1B080A56DCEB}" type="datetimeFigureOut">
              <a:rPr lang="es-ES" altLang="es-MX"/>
              <a:pPr>
                <a:defRPr/>
              </a:pPr>
              <a:t>03/08/2021</a:t>
            </a:fld>
            <a:endParaRPr lang="es-ES" altLang="es-MX"/>
          </a:p>
        </p:txBody>
      </p:sp>
      <p:sp>
        <p:nvSpPr>
          <p:cNvPr id="4" name="Marcador de pie de página 4">
            <a:extLst>
              <a:ext uri="{FF2B5EF4-FFF2-40B4-BE49-F238E27FC236}">
                <a16:creationId xmlns:a16="http://schemas.microsoft.com/office/drawing/2014/main" xmlns="" id="{981540B4-AF35-5941-85E0-0A6C3AA1511E}"/>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xmlns="" id="{BE5C9075-1505-4D4B-A231-FD47A94F91DF}"/>
              </a:ext>
            </a:extLst>
          </p:cNvPr>
          <p:cNvSpPr>
            <a:spLocks noGrp="1"/>
          </p:cNvSpPr>
          <p:nvPr>
            <p:ph type="sldNum" sz="quarter" idx="12"/>
          </p:nvPr>
        </p:nvSpPr>
        <p:spPr/>
        <p:txBody>
          <a:bodyPr/>
          <a:lstStyle>
            <a:lvl1pPr>
              <a:defRPr/>
            </a:lvl1pPr>
          </a:lstStyle>
          <a:p>
            <a:fld id="{E9F4E0B0-473B-5A40-BA81-9A330DD09479}" type="slidenum">
              <a:rPr lang="es-ES" altLang="es-MX"/>
              <a:pPr/>
              <a:t>‹Nº›</a:t>
            </a:fld>
            <a:endParaRPr lang="es-ES" altLang="es-MX"/>
          </a:p>
        </p:txBody>
      </p:sp>
    </p:spTree>
    <p:extLst>
      <p:ext uri="{BB962C8B-B14F-4D97-AF65-F5344CB8AC3E}">
        <p14:creationId xmlns:p14="http://schemas.microsoft.com/office/powerpoint/2010/main" val="174065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xmlns="" id="{4D93D5A9-2944-7E44-8DF7-1EA8F7E6C0BA}"/>
              </a:ext>
            </a:extLst>
          </p:cNvPr>
          <p:cNvSpPr>
            <a:spLocks noGrp="1"/>
          </p:cNvSpPr>
          <p:nvPr>
            <p:ph type="dt" sz="half" idx="10"/>
          </p:nvPr>
        </p:nvSpPr>
        <p:spPr/>
        <p:txBody>
          <a:bodyPr/>
          <a:lstStyle>
            <a:lvl1pPr>
              <a:defRPr/>
            </a:lvl1pPr>
          </a:lstStyle>
          <a:p>
            <a:pPr>
              <a:defRPr/>
            </a:pPr>
            <a:fld id="{4C305023-1E64-F547-ABFC-A3DBD23F4CCD}" type="datetimeFigureOut">
              <a:rPr lang="es-ES" altLang="es-MX"/>
              <a:pPr>
                <a:defRPr/>
              </a:pPr>
              <a:t>03/08/2021</a:t>
            </a:fld>
            <a:endParaRPr lang="es-ES" altLang="es-MX"/>
          </a:p>
        </p:txBody>
      </p:sp>
      <p:sp>
        <p:nvSpPr>
          <p:cNvPr id="3" name="Marcador de pie de página 4">
            <a:extLst>
              <a:ext uri="{FF2B5EF4-FFF2-40B4-BE49-F238E27FC236}">
                <a16:creationId xmlns:a16="http://schemas.microsoft.com/office/drawing/2014/main" xmlns="" id="{4B61BA9C-C43D-E742-9764-EA950365F411}"/>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xmlns="" id="{FFB6B18B-2390-8A44-B6C2-35FB53410B7D}"/>
              </a:ext>
            </a:extLst>
          </p:cNvPr>
          <p:cNvSpPr>
            <a:spLocks noGrp="1"/>
          </p:cNvSpPr>
          <p:nvPr>
            <p:ph type="sldNum" sz="quarter" idx="12"/>
          </p:nvPr>
        </p:nvSpPr>
        <p:spPr/>
        <p:txBody>
          <a:bodyPr/>
          <a:lstStyle>
            <a:lvl1pPr>
              <a:defRPr/>
            </a:lvl1pPr>
          </a:lstStyle>
          <a:p>
            <a:fld id="{E228F9BA-1AFD-8D40-8C66-6ECD71E89C45}" type="slidenum">
              <a:rPr lang="es-ES" altLang="es-MX"/>
              <a:pPr/>
              <a:t>‹Nº›</a:t>
            </a:fld>
            <a:endParaRPr lang="es-ES" altLang="es-MX"/>
          </a:p>
        </p:txBody>
      </p:sp>
    </p:spTree>
    <p:extLst>
      <p:ext uri="{BB962C8B-B14F-4D97-AF65-F5344CB8AC3E}">
        <p14:creationId xmlns:p14="http://schemas.microsoft.com/office/powerpoint/2010/main" val="146910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xmlns="" id="{822368D2-C1BB-1947-97B2-FE0801BD2DC2}"/>
              </a:ext>
            </a:extLst>
          </p:cNvPr>
          <p:cNvSpPr>
            <a:spLocks noGrp="1"/>
          </p:cNvSpPr>
          <p:nvPr>
            <p:ph type="dt" sz="half" idx="10"/>
          </p:nvPr>
        </p:nvSpPr>
        <p:spPr/>
        <p:txBody>
          <a:bodyPr/>
          <a:lstStyle>
            <a:lvl1pPr>
              <a:defRPr/>
            </a:lvl1pPr>
          </a:lstStyle>
          <a:p>
            <a:pPr>
              <a:defRPr/>
            </a:pPr>
            <a:fld id="{9D6C0B65-8E01-6C46-9B55-B7E1FFA3BA46}" type="datetimeFigureOut">
              <a:rPr lang="es-ES" altLang="es-MX"/>
              <a:pPr>
                <a:defRPr/>
              </a:pPr>
              <a:t>03/08/2021</a:t>
            </a:fld>
            <a:endParaRPr lang="es-ES" altLang="es-MX"/>
          </a:p>
        </p:txBody>
      </p:sp>
      <p:sp>
        <p:nvSpPr>
          <p:cNvPr id="6" name="Marcador de pie de página 4">
            <a:extLst>
              <a:ext uri="{FF2B5EF4-FFF2-40B4-BE49-F238E27FC236}">
                <a16:creationId xmlns:a16="http://schemas.microsoft.com/office/drawing/2014/main" xmlns="" id="{FCCE57E7-FE2F-4248-9C3C-441BAF5DFE6A}"/>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xmlns="" id="{D4900210-EC91-3240-9031-0B94AE13BF21}"/>
              </a:ext>
            </a:extLst>
          </p:cNvPr>
          <p:cNvSpPr>
            <a:spLocks noGrp="1"/>
          </p:cNvSpPr>
          <p:nvPr>
            <p:ph type="sldNum" sz="quarter" idx="12"/>
          </p:nvPr>
        </p:nvSpPr>
        <p:spPr/>
        <p:txBody>
          <a:bodyPr/>
          <a:lstStyle>
            <a:lvl1pPr>
              <a:defRPr/>
            </a:lvl1pPr>
          </a:lstStyle>
          <a:p>
            <a:fld id="{3B0FCB04-4048-E947-BAA6-510450B1445D}" type="slidenum">
              <a:rPr lang="es-ES" altLang="es-MX"/>
              <a:pPr/>
              <a:t>‹Nº›</a:t>
            </a:fld>
            <a:endParaRPr lang="es-ES" altLang="es-MX"/>
          </a:p>
        </p:txBody>
      </p:sp>
    </p:spTree>
    <p:extLst>
      <p:ext uri="{BB962C8B-B14F-4D97-AF65-F5344CB8AC3E}">
        <p14:creationId xmlns:p14="http://schemas.microsoft.com/office/powerpoint/2010/main" val="152570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xmlns="" id="{5F730B5C-78F0-D042-A764-91B5724FD6CA}"/>
              </a:ext>
            </a:extLst>
          </p:cNvPr>
          <p:cNvSpPr>
            <a:spLocks noGrp="1"/>
          </p:cNvSpPr>
          <p:nvPr>
            <p:ph type="dt" sz="half" idx="10"/>
          </p:nvPr>
        </p:nvSpPr>
        <p:spPr/>
        <p:txBody>
          <a:bodyPr/>
          <a:lstStyle>
            <a:lvl1pPr>
              <a:defRPr/>
            </a:lvl1pPr>
          </a:lstStyle>
          <a:p>
            <a:pPr>
              <a:defRPr/>
            </a:pPr>
            <a:fld id="{5D4383D1-F7B8-CF41-898F-349D0CC6F198}" type="datetimeFigureOut">
              <a:rPr lang="es-ES" altLang="es-MX"/>
              <a:pPr>
                <a:defRPr/>
              </a:pPr>
              <a:t>03/08/2021</a:t>
            </a:fld>
            <a:endParaRPr lang="es-ES" altLang="es-MX"/>
          </a:p>
        </p:txBody>
      </p:sp>
      <p:sp>
        <p:nvSpPr>
          <p:cNvPr id="6" name="Marcador de pie de página 4">
            <a:extLst>
              <a:ext uri="{FF2B5EF4-FFF2-40B4-BE49-F238E27FC236}">
                <a16:creationId xmlns:a16="http://schemas.microsoft.com/office/drawing/2014/main" xmlns="" id="{24783C9A-E9F1-F240-80CC-106952EB1AA5}"/>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xmlns="" id="{53B32E3B-710A-FE49-8224-3E2323DF2FB5}"/>
              </a:ext>
            </a:extLst>
          </p:cNvPr>
          <p:cNvSpPr>
            <a:spLocks noGrp="1"/>
          </p:cNvSpPr>
          <p:nvPr>
            <p:ph type="sldNum" sz="quarter" idx="12"/>
          </p:nvPr>
        </p:nvSpPr>
        <p:spPr/>
        <p:txBody>
          <a:bodyPr/>
          <a:lstStyle>
            <a:lvl1pPr>
              <a:defRPr/>
            </a:lvl1pPr>
          </a:lstStyle>
          <a:p>
            <a:fld id="{1F7D44A4-B41F-E44C-A117-38C24989DCA2}" type="slidenum">
              <a:rPr lang="es-ES" altLang="es-MX"/>
              <a:pPr/>
              <a:t>‹Nº›</a:t>
            </a:fld>
            <a:endParaRPr lang="es-ES" altLang="es-MX"/>
          </a:p>
        </p:txBody>
      </p:sp>
    </p:spTree>
    <p:extLst>
      <p:ext uri="{BB962C8B-B14F-4D97-AF65-F5344CB8AC3E}">
        <p14:creationId xmlns:p14="http://schemas.microsoft.com/office/powerpoint/2010/main" val="66728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xmlns="" id="{8FE05C22-CE43-E844-B9FF-071EFA6563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a:t>Clic para editar título</a:t>
            </a:r>
            <a:endParaRPr lang="es-ES" altLang="es-MX"/>
          </a:p>
        </p:txBody>
      </p:sp>
      <p:sp>
        <p:nvSpPr>
          <p:cNvPr id="1027" name="Marcador de texto 2">
            <a:extLst>
              <a:ext uri="{FF2B5EF4-FFF2-40B4-BE49-F238E27FC236}">
                <a16:creationId xmlns:a16="http://schemas.microsoft.com/office/drawing/2014/main" xmlns="" id="{843DB54B-D60A-E64F-AC1D-874B469231C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a:t>Haga clic para modificar el estilo de texto del patrón</a:t>
            </a:r>
          </a:p>
          <a:p>
            <a:pPr lvl="1"/>
            <a:r>
              <a:rPr lang="es-ES_tradnl" altLang="es-MX"/>
              <a:t>Segundo nivel</a:t>
            </a:r>
          </a:p>
          <a:p>
            <a:pPr lvl="2"/>
            <a:r>
              <a:rPr lang="es-ES_tradnl" altLang="es-MX"/>
              <a:t>Tercer nivel</a:t>
            </a:r>
          </a:p>
          <a:p>
            <a:pPr lvl="3"/>
            <a:r>
              <a:rPr lang="es-ES_tradnl" altLang="es-MX"/>
              <a:t>Cuarto nivel</a:t>
            </a:r>
          </a:p>
          <a:p>
            <a:pPr lvl="4"/>
            <a:r>
              <a:rPr lang="es-ES_tradnl" altLang="es-MX"/>
              <a:t>Quinto nivel</a:t>
            </a:r>
            <a:endParaRPr lang="es-ES" altLang="es-MX"/>
          </a:p>
        </p:txBody>
      </p:sp>
      <p:sp>
        <p:nvSpPr>
          <p:cNvPr id="4" name="Marcador de fecha 3">
            <a:extLst>
              <a:ext uri="{FF2B5EF4-FFF2-40B4-BE49-F238E27FC236}">
                <a16:creationId xmlns:a16="http://schemas.microsoft.com/office/drawing/2014/main" xmlns="" id="{96265EB9-DFE6-0845-B9C7-BDB1F0B17EE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anose="020B0600070205080204" pitchFamily="34" charset="-128"/>
              </a:defRPr>
            </a:lvl1pPr>
          </a:lstStyle>
          <a:p>
            <a:pPr>
              <a:defRPr/>
            </a:pPr>
            <a:fld id="{BAA33EC6-175B-8D44-B67D-2228D4D4D444}" type="datetimeFigureOut">
              <a:rPr lang="es-ES" altLang="es-MX"/>
              <a:pPr>
                <a:defRPr/>
              </a:pPr>
              <a:t>03/08/2021</a:t>
            </a:fld>
            <a:endParaRPr lang="es-ES" altLang="es-MX"/>
          </a:p>
        </p:txBody>
      </p:sp>
      <p:sp>
        <p:nvSpPr>
          <p:cNvPr id="5" name="Marcador de pie de página 4">
            <a:extLst>
              <a:ext uri="{FF2B5EF4-FFF2-40B4-BE49-F238E27FC236}">
                <a16:creationId xmlns:a16="http://schemas.microsoft.com/office/drawing/2014/main" xmlns="" id="{86EB3B85-AD0C-FA4A-A0B7-2A810189429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Marcador de número de diapositiva 5">
            <a:extLst>
              <a:ext uri="{FF2B5EF4-FFF2-40B4-BE49-F238E27FC236}">
                <a16:creationId xmlns:a16="http://schemas.microsoft.com/office/drawing/2014/main" xmlns="" id="{5B71ED50-752C-ED48-AAE0-C1006688BF9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528908E-7E76-1A4D-B8B4-B1430704425B}" type="slidenum">
              <a:rPr lang="es-ES" altLang="es-MX"/>
              <a:pPr/>
              <a:t>‹Nº›</a:t>
            </a:fld>
            <a:endParaRPr lang="es-ES"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cdelangel@usebeq.edu.mx"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CuadroTexto 1">
            <a:extLst>
              <a:ext uri="{FF2B5EF4-FFF2-40B4-BE49-F238E27FC236}">
                <a16:creationId xmlns:a16="http://schemas.microsoft.com/office/drawing/2014/main" xmlns="" id="{0D5138A5-11BF-EE42-95D7-2DB687B5CC07}"/>
              </a:ext>
            </a:extLst>
          </p:cNvPr>
          <p:cNvSpPr txBox="1">
            <a:spLocks noChangeArrowheads="1"/>
          </p:cNvSpPr>
          <p:nvPr/>
        </p:nvSpPr>
        <p:spPr bwMode="auto">
          <a:xfrm>
            <a:off x="600075" y="3535363"/>
            <a:ext cx="5059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400" b="1">
                <a:solidFill>
                  <a:schemeClr val="bg1"/>
                </a:solidFill>
                <a:latin typeface="Arial" panose="020B0604020202020204" pitchFamily="34" charset="0"/>
                <a:cs typeface="Arial" panose="020B0604020202020204" pitchFamily="34" charset="0"/>
              </a:rPr>
              <a:t>¿Cómo evacuar mi lugar de trabajo? I: En caso de activación de alarma por fuego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458CF8D5-51B4-FC4C-991C-758070633397}"/>
              </a:ext>
            </a:extLst>
          </p:cNvPr>
          <p:cNvSpPr/>
          <p:nvPr/>
        </p:nvSpPr>
        <p:spPr>
          <a:xfrm>
            <a:off x="-154983" y="136525"/>
            <a:ext cx="5339166"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8A47B59A-83C0-4C4F-AA4E-473A39B726E7}"/>
              </a:ext>
            </a:extLst>
          </p:cNvPr>
          <p:cNvSpPr/>
          <p:nvPr/>
        </p:nvSpPr>
        <p:spPr>
          <a:xfrm>
            <a:off x="-154983" y="5953125"/>
            <a:ext cx="3812583"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1. Marco conceptual</a:t>
            </a:r>
          </a:p>
        </p:txBody>
      </p:sp>
      <p:sp>
        <p:nvSpPr>
          <p:cNvPr id="11269" name="CuadroTexto 6">
            <a:extLst>
              <a:ext uri="{FF2B5EF4-FFF2-40B4-BE49-F238E27FC236}">
                <a16:creationId xmlns:a16="http://schemas.microsoft.com/office/drawing/2014/main" xmlns="" id="{27C5B77A-1640-AC42-93EB-0DE4C9D80525}"/>
              </a:ext>
            </a:extLst>
          </p:cNvPr>
          <p:cNvSpPr txBox="1">
            <a:spLocks noChangeArrowheads="1"/>
          </p:cNvSpPr>
          <p:nvPr/>
        </p:nvSpPr>
        <p:spPr bwMode="auto">
          <a:xfrm>
            <a:off x="188913" y="1001713"/>
            <a:ext cx="7153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b="1">
                <a:latin typeface="Arial" panose="020B0604020202020204" pitchFamily="34" charset="0"/>
                <a:cs typeface="Arial" panose="020B0604020202020204" pitchFamily="34" charset="0"/>
              </a:rPr>
              <a:t>Persona con discapacidad </a:t>
            </a:r>
            <a:r>
              <a:rPr lang="es-MX" altLang="es-MX" sz="1800">
                <a:latin typeface="Arial" panose="020B0604020202020204" pitchFamily="34" charset="0"/>
                <a:cs typeface="Arial" panose="020B0604020202020204" pitchFamily="34" charset="0"/>
              </a:rPr>
              <a:t>es:</a:t>
            </a:r>
          </a:p>
          <a:p>
            <a:pPr algn="just">
              <a:spcBef>
                <a:spcPct val="0"/>
              </a:spcBef>
              <a:buFontTx/>
              <a:buNone/>
            </a:pPr>
            <a:endParaRPr lang="es-MX" altLang="es-MX" sz="1800" b="1">
              <a:latin typeface="Arial" panose="020B0604020202020204" pitchFamily="34" charset="0"/>
              <a:cs typeface="Arial" panose="020B0604020202020204" pitchFamily="34" charset="0"/>
            </a:endParaRPr>
          </a:p>
          <a:p>
            <a:pPr algn="just">
              <a:spcBef>
                <a:spcPct val="0"/>
              </a:spcBef>
              <a:buFontTx/>
              <a:buNone/>
            </a:pPr>
            <a:r>
              <a:rPr lang="es-MX" altLang="es-MX" sz="1800" i="1">
                <a:latin typeface="Arial" panose="020B0604020202020204" pitchFamily="34" charset="0"/>
                <a:cs typeface="Arial" panose="020B0604020202020204" pitchFamily="34" charset="0"/>
              </a:rPr>
              <a:t>“Toda persona que por razón congénita o adquirida presenta una o más deficiencias de carácter físico, mental, intelectual o sensorial, ya sea permanente o temporal y que al interactuar con las barreras que le impone el entorno social, pueda impedir su inclusión plena y efectiva, en igualdad de condiciones con los demás”. </a:t>
            </a:r>
            <a:r>
              <a:rPr lang="es-MX" altLang="es-MX" sz="1800">
                <a:latin typeface="Arial" panose="020B0604020202020204" pitchFamily="34" charset="0"/>
                <a:cs typeface="Arial" panose="020B0604020202020204" pitchFamily="34" charset="0"/>
              </a:rPr>
              <a:t>(</a:t>
            </a:r>
            <a:r>
              <a:rPr lang="es-MX" altLang="es-MX" sz="1800" b="1">
                <a:latin typeface="Arial" panose="020B0604020202020204" pitchFamily="34" charset="0"/>
                <a:cs typeface="Arial" panose="020B0604020202020204" pitchFamily="34" charset="0"/>
              </a:rPr>
              <a:t>Ley General para la Inclusión de las Personas con Discapacidad</a:t>
            </a:r>
            <a:r>
              <a:rPr lang="es-MX" altLang="es-MX" sz="1800">
                <a:latin typeface="Arial" panose="020B0604020202020204" pitchFamily="34" charset="0"/>
                <a:cs typeface="Arial" panose="020B0604020202020204" pitchFamily="34" charset="0"/>
              </a:rPr>
              <a:t>)</a:t>
            </a:r>
          </a:p>
        </p:txBody>
      </p:sp>
      <p:sp>
        <p:nvSpPr>
          <p:cNvPr id="3" name="Elipse 2">
            <a:extLst>
              <a:ext uri="{FF2B5EF4-FFF2-40B4-BE49-F238E27FC236}">
                <a16:creationId xmlns:a16="http://schemas.microsoft.com/office/drawing/2014/main" xmlns="" id="{70285701-3C4C-254A-8A23-279EE2BABCBF}"/>
              </a:ext>
            </a:extLst>
          </p:cNvPr>
          <p:cNvSpPr/>
          <p:nvPr/>
        </p:nvSpPr>
        <p:spPr>
          <a:xfrm>
            <a:off x="7383463" y="1503363"/>
            <a:ext cx="519112" cy="512762"/>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latin typeface="Arial" panose="020B0604020202020204" pitchFamily="34" charset="0"/>
                <a:cs typeface="Arial" panose="020B0604020202020204" pitchFamily="34" charset="0"/>
              </a:rPr>
              <a:t>3</a:t>
            </a:r>
          </a:p>
        </p:txBody>
      </p:sp>
      <p:sp>
        <p:nvSpPr>
          <p:cNvPr id="11271" name="CuadroTexto 8">
            <a:extLst>
              <a:ext uri="{FF2B5EF4-FFF2-40B4-BE49-F238E27FC236}">
                <a16:creationId xmlns:a16="http://schemas.microsoft.com/office/drawing/2014/main" xmlns="" id="{1CCCE7CD-3FE1-EA4E-8875-A4B8D7B1D79C}"/>
              </a:ext>
            </a:extLst>
          </p:cNvPr>
          <p:cNvSpPr txBox="1">
            <a:spLocks noChangeArrowheads="1"/>
          </p:cNvSpPr>
          <p:nvPr/>
        </p:nvSpPr>
        <p:spPr bwMode="auto">
          <a:xfrm>
            <a:off x="735013" y="4670425"/>
            <a:ext cx="6089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b="1">
                <a:latin typeface="Arial" panose="020B0604020202020204" pitchFamily="34" charset="0"/>
                <a:cs typeface="Arial" panose="020B0604020202020204" pitchFamily="34" charset="0"/>
              </a:rPr>
              <a:t>Persona Mayor </a:t>
            </a:r>
            <a:r>
              <a:rPr lang="es-MX" altLang="es-MX" sz="1800">
                <a:latin typeface="Arial" panose="020B0604020202020204" pitchFamily="34" charset="0"/>
                <a:cs typeface="Arial" panose="020B0604020202020204" pitchFamily="34" charset="0"/>
              </a:rPr>
              <a:t>es aquella que, como resultado del proceso biológico natural del envejecimiento, tiene una edad igual o mayor a los 60 años (</a:t>
            </a:r>
            <a:r>
              <a:rPr lang="es-MX" altLang="es-MX" sz="1800" b="1">
                <a:latin typeface="Arial" panose="020B0604020202020204" pitchFamily="34" charset="0"/>
                <a:cs typeface="Arial" panose="020B0604020202020204" pitchFamily="34" charset="0"/>
              </a:rPr>
              <a:t>Instituto Nacional de las Personas Adultas Mayores</a:t>
            </a:r>
            <a:r>
              <a:rPr lang="es-MX" altLang="es-MX" sz="1800">
                <a:latin typeface="Arial" panose="020B0604020202020204" pitchFamily="34" charset="0"/>
                <a:cs typeface="Arial" panose="020B0604020202020204" pitchFamily="34" charset="0"/>
              </a:rPr>
              <a:t>).</a:t>
            </a:r>
          </a:p>
        </p:txBody>
      </p:sp>
      <p:sp>
        <p:nvSpPr>
          <p:cNvPr id="10" name="Elipse 9">
            <a:extLst>
              <a:ext uri="{FF2B5EF4-FFF2-40B4-BE49-F238E27FC236}">
                <a16:creationId xmlns:a16="http://schemas.microsoft.com/office/drawing/2014/main" xmlns="" id="{57CA3538-6655-8E40-9AF3-09D0024B9211}"/>
              </a:ext>
            </a:extLst>
          </p:cNvPr>
          <p:cNvSpPr/>
          <p:nvPr/>
        </p:nvSpPr>
        <p:spPr>
          <a:xfrm>
            <a:off x="107950" y="4692650"/>
            <a:ext cx="519113" cy="512763"/>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latin typeface="Arial" panose="020B0604020202020204" pitchFamily="34" charset="0"/>
                <a:cs typeface="Arial" panose="020B0604020202020204" pitchFamily="34" charset="0"/>
              </a:rPr>
              <a:t>4</a:t>
            </a:r>
          </a:p>
        </p:txBody>
      </p:sp>
      <p:sp>
        <p:nvSpPr>
          <p:cNvPr id="11273" name="Imagen 7">
            <a:extLst>
              <a:ext uri="{FF2B5EF4-FFF2-40B4-BE49-F238E27FC236}">
                <a16:creationId xmlns:a16="http://schemas.microsoft.com/office/drawing/2014/main" xmlns="" id="{7F6BAC98-FC2F-BF4C-A3FF-C561A4781A25}"/>
              </a:ext>
            </a:extLst>
          </p:cNvPr>
          <p:cNvSpPr>
            <a:spLocks noChangeAspect="1"/>
          </p:cNvSpPr>
          <p:nvPr/>
        </p:nvSpPr>
        <p:spPr bwMode="auto">
          <a:xfrm>
            <a:off x="6904038" y="4772025"/>
            <a:ext cx="19494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s-MX" altLang="es-MX" sz="1800"/>
          </a:p>
        </p:txBody>
      </p:sp>
      <p:sp>
        <p:nvSpPr>
          <p:cNvPr id="11274" name="Picture 2" descr="Bildergebnis für tipos de discapacidad">
            <a:extLst>
              <a:ext uri="{FF2B5EF4-FFF2-40B4-BE49-F238E27FC236}">
                <a16:creationId xmlns:a16="http://schemas.microsoft.com/office/drawing/2014/main" xmlns="" id="{5AFC12F8-AE1D-2B47-966A-63F85F7FD7A0}"/>
              </a:ext>
            </a:extLst>
          </p:cNvPr>
          <p:cNvSpPr>
            <a:spLocks noChangeAspect="1" noChangeArrowheads="1"/>
          </p:cNvSpPr>
          <p:nvPr/>
        </p:nvSpPr>
        <p:spPr bwMode="auto">
          <a:xfrm>
            <a:off x="3190875" y="3368675"/>
            <a:ext cx="26257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s-MX" altLang="es-MX" sz="1800"/>
          </a:p>
        </p:txBody>
      </p:sp>
      <p:pic>
        <p:nvPicPr>
          <p:cNvPr id="11275" name="Imagen 1">
            <a:extLst>
              <a:ext uri="{FF2B5EF4-FFF2-40B4-BE49-F238E27FC236}">
                <a16:creationId xmlns:a16="http://schemas.microsoft.com/office/drawing/2014/main" xmlns="" id="{651547B4-45B7-3E4C-816F-24EE8D6835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3263" y="3397250"/>
            <a:ext cx="25209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Imagen 3">
            <a:extLst>
              <a:ext uri="{FF2B5EF4-FFF2-40B4-BE49-F238E27FC236}">
                <a16:creationId xmlns:a16="http://schemas.microsoft.com/office/drawing/2014/main" xmlns="" id="{0C3EC9E2-F8BB-ED4C-A62E-A74E6BEB248B}"/>
              </a:ext>
            </a:extLst>
          </p:cNvPr>
          <p:cNvPicPr>
            <a:picLocks noChangeAspect="1"/>
          </p:cNvPicPr>
          <p:nvPr/>
        </p:nvPicPr>
        <p:blipFill>
          <a:blip r:embed="rId3">
            <a:extLst>
              <a:ext uri="{28A0092B-C50C-407E-A947-70E740481C1C}">
                <a14:useLocalDpi xmlns:a14="http://schemas.microsoft.com/office/drawing/2010/main" val="0"/>
              </a:ext>
            </a:extLst>
          </a:blip>
          <a:srcRect t="21095" b="17403"/>
          <a:stretch>
            <a:fillRect/>
          </a:stretch>
        </p:blipFill>
        <p:spPr bwMode="auto">
          <a:xfrm>
            <a:off x="6932613" y="4625975"/>
            <a:ext cx="200818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888B1412-8D4C-4644-A10F-537A9A9AD574}"/>
              </a:ext>
            </a:extLst>
          </p:cNvPr>
          <p:cNvSpPr/>
          <p:nvPr/>
        </p:nvSpPr>
        <p:spPr>
          <a:xfrm>
            <a:off x="-162732" y="136525"/>
            <a:ext cx="531591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8B912CD2-F178-8A49-A8BD-08200D19CE23}"/>
              </a:ext>
            </a:extLst>
          </p:cNvPr>
          <p:cNvSpPr/>
          <p:nvPr/>
        </p:nvSpPr>
        <p:spPr>
          <a:xfrm>
            <a:off x="-162732" y="5953125"/>
            <a:ext cx="3828081"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1. Marco conceptual</a:t>
            </a:r>
          </a:p>
        </p:txBody>
      </p:sp>
      <p:sp>
        <p:nvSpPr>
          <p:cNvPr id="12293" name="CuadroTexto 6">
            <a:extLst>
              <a:ext uri="{FF2B5EF4-FFF2-40B4-BE49-F238E27FC236}">
                <a16:creationId xmlns:a16="http://schemas.microsoft.com/office/drawing/2014/main" xmlns="" id="{89CA604B-4FC9-9844-958F-9F1FACFB3B88}"/>
              </a:ext>
            </a:extLst>
          </p:cNvPr>
          <p:cNvSpPr txBox="1">
            <a:spLocks noChangeArrowheads="1"/>
          </p:cNvSpPr>
          <p:nvPr/>
        </p:nvSpPr>
        <p:spPr bwMode="auto">
          <a:xfrm>
            <a:off x="831850" y="1379538"/>
            <a:ext cx="71532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b="1">
                <a:latin typeface="Arial" panose="020B0604020202020204" pitchFamily="34" charset="0"/>
                <a:cs typeface="Arial" panose="020B0604020202020204" pitchFamily="34" charset="0"/>
              </a:rPr>
              <a:t>Grupos en situación de vulnerabilidad </a:t>
            </a:r>
            <a:r>
              <a:rPr lang="es-MX" altLang="es-MX" sz="1800">
                <a:latin typeface="Arial" panose="020B0604020202020204" pitchFamily="34" charset="0"/>
                <a:cs typeface="Arial" panose="020B0604020202020204" pitchFamily="34" charset="0"/>
              </a:rPr>
              <a:t>son aquellos que, en consecuencia de condiciones de desamparo fuera de su control, se ven incapaces de satisfacer sus necesidades básicas. Podemos identificar en esta clasificación a las personas en situación de pobreza, a las mujeres; a las niñas, niños y adolescentes; a las personas con discapacidad y a la comunidad LGBTI, entre otros.</a:t>
            </a:r>
          </a:p>
        </p:txBody>
      </p:sp>
      <p:sp>
        <p:nvSpPr>
          <p:cNvPr id="3" name="Elipse 2">
            <a:extLst>
              <a:ext uri="{FF2B5EF4-FFF2-40B4-BE49-F238E27FC236}">
                <a16:creationId xmlns:a16="http://schemas.microsoft.com/office/drawing/2014/main" xmlns="" id="{4E9A6238-D4AF-7446-9C61-49CBE4A1318C}"/>
              </a:ext>
            </a:extLst>
          </p:cNvPr>
          <p:cNvSpPr/>
          <p:nvPr/>
        </p:nvSpPr>
        <p:spPr>
          <a:xfrm>
            <a:off x="204788" y="1308100"/>
            <a:ext cx="517525" cy="512763"/>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latin typeface="Arial" panose="020B0604020202020204" pitchFamily="34" charset="0"/>
                <a:cs typeface="Arial" panose="020B0604020202020204" pitchFamily="34" charset="0"/>
              </a:rPr>
              <a:t>5</a:t>
            </a:r>
          </a:p>
        </p:txBody>
      </p:sp>
      <p:pic>
        <p:nvPicPr>
          <p:cNvPr id="12295" name="Picture 2" descr="Bildergebnis für GRUPOS VULNERABLES">
            <a:extLst>
              <a:ext uri="{FF2B5EF4-FFF2-40B4-BE49-F238E27FC236}">
                <a16:creationId xmlns:a16="http://schemas.microsoft.com/office/drawing/2014/main" xmlns="" id="{370DB7E1-58B1-704A-B79A-38C8ABDC6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937"/>
          <a:stretch>
            <a:fillRect/>
          </a:stretch>
        </p:blipFill>
        <p:spPr bwMode="auto">
          <a:xfrm>
            <a:off x="1665288" y="3473450"/>
            <a:ext cx="56769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D35AF8C8-CE8D-2845-B5E8-1824AA11C74C}"/>
              </a:ext>
            </a:extLst>
          </p:cNvPr>
          <p:cNvSpPr/>
          <p:nvPr/>
        </p:nvSpPr>
        <p:spPr>
          <a:xfrm>
            <a:off x="-138866" y="136525"/>
            <a:ext cx="5284303"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E7E7D71A-CE2C-B949-8D84-013904E9A5D0}"/>
              </a:ext>
            </a:extLst>
          </p:cNvPr>
          <p:cNvSpPr/>
          <p:nvPr/>
        </p:nvSpPr>
        <p:spPr>
          <a:xfrm>
            <a:off x="-138866" y="5953125"/>
            <a:ext cx="3796466"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1. Marco conceptual</a:t>
            </a:r>
          </a:p>
        </p:txBody>
      </p:sp>
      <p:sp>
        <p:nvSpPr>
          <p:cNvPr id="13317" name="CuadroTexto 6">
            <a:extLst>
              <a:ext uri="{FF2B5EF4-FFF2-40B4-BE49-F238E27FC236}">
                <a16:creationId xmlns:a16="http://schemas.microsoft.com/office/drawing/2014/main" xmlns="" id="{D603A698-523B-B84D-B05C-EE917FED6049}"/>
              </a:ext>
            </a:extLst>
          </p:cNvPr>
          <p:cNvSpPr txBox="1">
            <a:spLocks noChangeArrowheads="1"/>
          </p:cNvSpPr>
          <p:nvPr/>
        </p:nvSpPr>
        <p:spPr bwMode="auto">
          <a:xfrm>
            <a:off x="2408238" y="4668838"/>
            <a:ext cx="45386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2800" b="1" i="1">
                <a:latin typeface="Arial" panose="020B0604020202020204" pitchFamily="34" charset="0"/>
                <a:cs typeface="Arial" panose="020B0604020202020204" pitchFamily="34" charset="0"/>
              </a:rPr>
              <a:t>Relaciona los conceptos</a:t>
            </a:r>
            <a:endParaRPr lang="es-MX" altLang="es-MX" sz="2800" i="1">
              <a:latin typeface="Arial" panose="020B0604020202020204" pitchFamily="34" charset="0"/>
              <a:cs typeface="Arial" panose="020B0604020202020204" pitchFamily="34" charset="0"/>
            </a:endParaRPr>
          </a:p>
        </p:txBody>
      </p:sp>
      <p:pic>
        <p:nvPicPr>
          <p:cNvPr id="13318" name="Picture 2" descr="Bildergebnis für actividad de aprendizaje icono">
            <a:extLst>
              <a:ext uri="{FF2B5EF4-FFF2-40B4-BE49-F238E27FC236}">
                <a16:creationId xmlns:a16="http://schemas.microsoft.com/office/drawing/2014/main" xmlns="" id="{2D055FE1-D3A4-214F-851E-F5A574830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5257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CuadroTexto 8">
            <a:extLst>
              <a:ext uri="{FF2B5EF4-FFF2-40B4-BE49-F238E27FC236}">
                <a16:creationId xmlns:a16="http://schemas.microsoft.com/office/drawing/2014/main" xmlns="" id="{4A39F079-9CDF-4544-A5A4-9AF24918560D}"/>
              </a:ext>
            </a:extLst>
          </p:cNvPr>
          <p:cNvSpPr txBox="1">
            <a:spLocks noChangeArrowheads="1"/>
          </p:cNvSpPr>
          <p:nvPr/>
        </p:nvSpPr>
        <p:spPr bwMode="auto">
          <a:xfrm>
            <a:off x="2408238" y="1739900"/>
            <a:ext cx="478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2800" b="1">
                <a:latin typeface="Arial" panose="020B0604020202020204" pitchFamily="34" charset="0"/>
                <a:cs typeface="Arial" panose="020B0604020202020204" pitchFamily="34" charset="0"/>
              </a:rPr>
              <a:t>Actividad de aprendizaje 1</a:t>
            </a:r>
            <a:endParaRPr lang="es-MX" altLang="es-MX" sz="280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1BA1FF5C-B291-B946-A707-54D4AE5D5454}"/>
              </a:ext>
            </a:extLst>
          </p:cNvPr>
          <p:cNvSpPr/>
          <p:nvPr/>
        </p:nvSpPr>
        <p:spPr>
          <a:xfrm>
            <a:off x="-162732" y="136525"/>
            <a:ext cx="5331417"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D3BAA884-815F-9B4F-97C0-4E8E5D0F5059}"/>
              </a:ext>
            </a:extLst>
          </p:cNvPr>
          <p:cNvSpPr/>
          <p:nvPr/>
        </p:nvSpPr>
        <p:spPr>
          <a:xfrm>
            <a:off x="-162732" y="5953125"/>
            <a:ext cx="6129579"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2. Riesgos que podrían activar la alarma</a:t>
            </a:r>
          </a:p>
        </p:txBody>
      </p:sp>
      <p:pic>
        <p:nvPicPr>
          <p:cNvPr id="14341" name="Imagen 1">
            <a:extLst>
              <a:ext uri="{FF2B5EF4-FFF2-40B4-BE49-F238E27FC236}">
                <a16:creationId xmlns:a16="http://schemas.microsoft.com/office/drawing/2014/main" xmlns="" id="{F36E7C37-01EA-8C4A-A9F6-F1B24153FE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7013" y="1490663"/>
            <a:ext cx="30099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049A7E49-9359-9642-935A-4E793B9FCB46}"/>
              </a:ext>
            </a:extLst>
          </p:cNvPr>
          <p:cNvSpPr/>
          <p:nvPr/>
        </p:nvSpPr>
        <p:spPr>
          <a:xfrm>
            <a:off x="-154364" y="136525"/>
            <a:ext cx="5338547"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00DCC2E4-321A-114A-873F-36E7F450C34D}"/>
              </a:ext>
            </a:extLst>
          </p:cNvPr>
          <p:cNvSpPr/>
          <p:nvPr/>
        </p:nvSpPr>
        <p:spPr>
          <a:xfrm>
            <a:off x="-154364" y="5953125"/>
            <a:ext cx="6113462"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2. Riesgos que podrían activar la alarma</a:t>
            </a:r>
          </a:p>
        </p:txBody>
      </p:sp>
      <p:sp>
        <p:nvSpPr>
          <p:cNvPr id="15365" name="CuadroTexto 6">
            <a:extLst>
              <a:ext uri="{FF2B5EF4-FFF2-40B4-BE49-F238E27FC236}">
                <a16:creationId xmlns:a16="http://schemas.microsoft.com/office/drawing/2014/main" xmlns="" id="{29763862-30FA-7A42-B739-C213E4652A09}"/>
              </a:ext>
            </a:extLst>
          </p:cNvPr>
          <p:cNvSpPr txBox="1">
            <a:spLocks noChangeArrowheads="1"/>
          </p:cNvSpPr>
          <p:nvPr/>
        </p:nvSpPr>
        <p:spPr bwMode="auto">
          <a:xfrm>
            <a:off x="790575" y="1311275"/>
            <a:ext cx="7153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El </a:t>
            </a:r>
            <a:r>
              <a:rPr lang="es-MX" altLang="es-MX" sz="1800" b="1">
                <a:latin typeface="Arial" panose="020B0604020202020204" pitchFamily="34" charset="0"/>
                <a:cs typeface="Arial" panose="020B0604020202020204" pitchFamily="34" charset="0"/>
              </a:rPr>
              <a:t>análisis de riesgos</a:t>
            </a:r>
            <a:r>
              <a:rPr lang="es-MX" altLang="es-MX" sz="1800">
                <a:latin typeface="Arial" panose="020B0604020202020204" pitchFamily="34" charset="0"/>
                <a:cs typeface="Arial" panose="020B0604020202020204" pitchFamily="34" charset="0"/>
              </a:rPr>
              <a:t> es un conjunto de acciones para evaluar el entorno, dirigiendo la atención de forma precisa para identificar objetos, situaciones y condiciones que, al interactuar con los usuarios habituales de un inmueble o un espacio determinado, podrían causar pérdidas o daños sobre su integridad, así como sobre el entorno mismo.</a:t>
            </a:r>
          </a:p>
        </p:txBody>
      </p:sp>
      <p:pic>
        <p:nvPicPr>
          <p:cNvPr id="15366" name="Picture 2" descr="Bildergebnis für análisis">
            <a:extLst>
              <a:ext uri="{FF2B5EF4-FFF2-40B4-BE49-F238E27FC236}">
                <a16:creationId xmlns:a16="http://schemas.microsoft.com/office/drawing/2014/main" xmlns="" id="{EFBCC6B6-7807-3047-BA14-285C61416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23" t="12617" r="13976" b="3799"/>
          <a:stretch>
            <a:fillRect/>
          </a:stretch>
        </p:blipFill>
        <p:spPr bwMode="auto">
          <a:xfrm>
            <a:off x="3255963" y="3243263"/>
            <a:ext cx="20320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Bildergebnis für disturbios">
            <a:extLst>
              <a:ext uri="{FF2B5EF4-FFF2-40B4-BE49-F238E27FC236}">
                <a16:creationId xmlns:a16="http://schemas.microsoft.com/office/drawing/2014/main" xmlns="" id="{007772B0-6775-7148-AB13-608ED6E09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4800600"/>
            <a:ext cx="120808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6" descr="Bildergebnis für sismo">
            <a:extLst>
              <a:ext uri="{FF2B5EF4-FFF2-40B4-BE49-F238E27FC236}">
                <a16:creationId xmlns:a16="http://schemas.microsoft.com/office/drawing/2014/main" xmlns="" id="{1B5C31DA-6062-7245-BBEF-39BBC7C0A9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3225800"/>
            <a:ext cx="1295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Bildergebnis für inundacion">
            <a:extLst>
              <a:ext uri="{FF2B5EF4-FFF2-40B4-BE49-F238E27FC236}">
                <a16:creationId xmlns:a16="http://schemas.microsoft.com/office/drawing/2014/main" xmlns="" id="{72B0F0A2-41A7-7B46-8122-CFE4B62E4C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925" y="3133725"/>
            <a:ext cx="12461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Bildergebnis für pandemia">
            <a:extLst>
              <a:ext uri="{FF2B5EF4-FFF2-40B4-BE49-F238E27FC236}">
                <a16:creationId xmlns:a16="http://schemas.microsoft.com/office/drawing/2014/main" xmlns="" id="{FECF151E-9F04-994E-A7E4-37F3E24988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0938" y="4840288"/>
            <a:ext cx="12620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841FC3C1-6726-DA49-A09C-C82CCAF2EDA4}"/>
              </a:ext>
            </a:extLst>
          </p:cNvPr>
          <p:cNvSpPr/>
          <p:nvPr/>
        </p:nvSpPr>
        <p:spPr>
          <a:xfrm>
            <a:off x="-147233" y="136525"/>
            <a:ext cx="5300420"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9F7AD688-F774-F143-87DC-0EC528781E6E}"/>
              </a:ext>
            </a:extLst>
          </p:cNvPr>
          <p:cNvSpPr/>
          <p:nvPr/>
        </p:nvSpPr>
        <p:spPr>
          <a:xfrm>
            <a:off x="-147234" y="5953125"/>
            <a:ext cx="6114081"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2. Riesgos que podrían activar la alarma</a:t>
            </a:r>
          </a:p>
        </p:txBody>
      </p:sp>
      <p:sp>
        <p:nvSpPr>
          <p:cNvPr id="8" name="CuadroTexto 6">
            <a:extLst>
              <a:ext uri="{FF2B5EF4-FFF2-40B4-BE49-F238E27FC236}">
                <a16:creationId xmlns:a16="http://schemas.microsoft.com/office/drawing/2014/main" xmlns="" id="{C5F20042-6AE8-F541-8EFA-E9CB142388F3}"/>
              </a:ext>
            </a:extLst>
          </p:cNvPr>
          <p:cNvSpPr txBox="1">
            <a:spLocks noChangeArrowheads="1"/>
          </p:cNvSpPr>
          <p:nvPr/>
        </p:nvSpPr>
        <p:spPr bwMode="auto">
          <a:xfrm>
            <a:off x="341313" y="1181100"/>
            <a:ext cx="64960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defRPr/>
            </a:pPr>
            <a:r>
              <a:rPr lang="es-MX" dirty="0">
                <a:latin typeface="Arial" panose="020B0604020202020204" pitchFamily="34" charset="0"/>
                <a:cs typeface="Arial" panose="020B0604020202020204" pitchFamily="34" charset="0"/>
              </a:rPr>
              <a:t>Para todos los inmuebles de la USEBEQ, los análisis han </a:t>
            </a:r>
            <a:r>
              <a:rPr lang="es-MX" b="1" dirty="0">
                <a:latin typeface="Arial" panose="020B0604020202020204" pitchFamily="34" charset="0"/>
                <a:cs typeface="Arial" panose="020B0604020202020204" pitchFamily="34" charset="0"/>
              </a:rPr>
              <a:t>definido 4 categorías de riesgos</a:t>
            </a:r>
            <a:r>
              <a:rPr lang="es-MX" dirty="0">
                <a:latin typeface="Arial" panose="020B0604020202020204" pitchFamily="34" charset="0"/>
                <a:cs typeface="Arial" panose="020B0604020202020204" pitchFamily="34" charset="0"/>
              </a:rPr>
              <a:t> más probables y frecuentes a los que se encuentran expuestos:</a:t>
            </a:r>
          </a:p>
          <a:p>
            <a:pPr algn="just">
              <a:defRPr/>
            </a:pPr>
            <a:endParaRPr lang="es-MX" dirty="0">
              <a:latin typeface="Arial" panose="020B0604020202020204" pitchFamily="34" charset="0"/>
              <a:cs typeface="Arial" panose="020B0604020202020204" pitchFamily="34" charset="0"/>
            </a:endParaRPr>
          </a:p>
          <a:p>
            <a:pPr algn="just">
              <a:defRPr/>
            </a:pP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s-MX" dirty="0">
                <a:latin typeface="Arial" panose="020B0604020202020204" pitchFamily="34" charset="0"/>
                <a:cs typeface="Arial" panose="020B0604020202020204" pitchFamily="34" charset="0"/>
              </a:rPr>
              <a:t>Fuego incipiente o incendio.</a:t>
            </a:r>
          </a:p>
          <a:p>
            <a:pPr marL="285750" indent="-285750" algn="just">
              <a:buFont typeface="Arial" panose="020B0604020202020204" pitchFamily="34" charset="0"/>
              <a:buChar char="•"/>
              <a:defRPr/>
            </a:pPr>
            <a:r>
              <a:rPr lang="es-MX" dirty="0">
                <a:latin typeface="Arial" panose="020B0604020202020204" pitchFamily="34" charset="0"/>
                <a:cs typeface="Arial" panose="020B0604020202020204" pitchFamily="34" charset="0"/>
              </a:rPr>
              <a:t>Sismo.</a:t>
            </a:r>
          </a:p>
          <a:p>
            <a:pPr marL="285750" indent="-285750" algn="just">
              <a:buFont typeface="Arial" panose="020B0604020202020204" pitchFamily="34" charset="0"/>
              <a:buChar char="•"/>
              <a:defRPr/>
            </a:pPr>
            <a:r>
              <a:rPr lang="es-MX" dirty="0">
                <a:latin typeface="Arial" panose="020B0604020202020204" pitchFamily="34" charset="0"/>
                <a:cs typeface="Arial" panose="020B0604020202020204" pitchFamily="34" charset="0"/>
              </a:rPr>
              <a:t>Avistamiento de fauna silvestre potencialmente peligrosa.</a:t>
            </a:r>
          </a:p>
          <a:p>
            <a:pPr marL="285750" indent="-285750" algn="just">
              <a:buFont typeface="Arial" panose="020B0604020202020204" pitchFamily="34" charset="0"/>
              <a:buChar char="•"/>
              <a:defRPr/>
            </a:pPr>
            <a:r>
              <a:rPr lang="es-MX" dirty="0">
                <a:latin typeface="Arial" panose="020B0604020202020204" pitchFamily="34" charset="0"/>
                <a:cs typeface="Arial" panose="020B0604020202020204" pitchFamily="34" charset="0"/>
              </a:rPr>
              <a:t>Manifestaciones de inconformidad social, tomas de instalaciones y actos de violencia en masa.</a:t>
            </a:r>
          </a:p>
          <a:p>
            <a:pPr marL="285750" indent="-285750" algn="just">
              <a:buFont typeface="Arial" panose="020B0604020202020204" pitchFamily="34" charset="0"/>
              <a:buChar char="•"/>
              <a:defRPr/>
            </a:pPr>
            <a:endParaRPr lang="es-MX"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endParaRPr lang="es-MX" dirty="0">
              <a:latin typeface="Arial" panose="020B0604020202020204" pitchFamily="34" charset="0"/>
              <a:cs typeface="Arial" panose="020B0604020202020204" pitchFamily="34" charset="0"/>
            </a:endParaRPr>
          </a:p>
          <a:p>
            <a:pPr algn="just">
              <a:defRPr/>
            </a:pPr>
            <a:r>
              <a:rPr lang="es-MX" dirty="0">
                <a:latin typeface="Arial" panose="020B0604020202020204" pitchFamily="34" charset="0"/>
                <a:cs typeface="Arial" panose="020B0604020202020204" pitchFamily="34" charset="0"/>
              </a:rPr>
              <a:t>Esto no significa que no existan otros riesgos identificables y que, aunque menos probables, deben ser parte de nuestras acciones previsivas y preventivas.</a:t>
            </a:r>
          </a:p>
        </p:txBody>
      </p:sp>
      <p:pic>
        <p:nvPicPr>
          <p:cNvPr id="16390" name="Picture 2" descr="Bildergebnis für procedimiento de emergencia">
            <a:extLst>
              <a:ext uri="{FF2B5EF4-FFF2-40B4-BE49-F238E27FC236}">
                <a16:creationId xmlns:a16="http://schemas.microsoft.com/office/drawing/2014/main" xmlns="" id="{A46EF39F-FF21-7241-B5E5-22BA424D3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34" r="12093" b="14319"/>
          <a:stretch>
            <a:fillRect/>
          </a:stretch>
        </p:blipFill>
        <p:spPr bwMode="auto">
          <a:xfrm>
            <a:off x="6992938" y="2767013"/>
            <a:ext cx="21097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4730F815-109A-A34D-A6C9-34F5EB5D5E47}"/>
              </a:ext>
            </a:extLst>
          </p:cNvPr>
          <p:cNvSpPr/>
          <p:nvPr/>
        </p:nvSpPr>
        <p:spPr>
          <a:xfrm>
            <a:off x="-146614" y="136525"/>
            <a:ext cx="5261055"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E14C7C11-E627-6C41-A70F-31C06B850DFE}"/>
              </a:ext>
            </a:extLst>
          </p:cNvPr>
          <p:cNvSpPr/>
          <p:nvPr/>
        </p:nvSpPr>
        <p:spPr>
          <a:xfrm>
            <a:off x="-146614" y="5953125"/>
            <a:ext cx="6121211"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2. Riesgos que podrían activar la alarma</a:t>
            </a:r>
          </a:p>
        </p:txBody>
      </p:sp>
      <p:sp>
        <p:nvSpPr>
          <p:cNvPr id="17413" name="CuadroTexto 6">
            <a:extLst>
              <a:ext uri="{FF2B5EF4-FFF2-40B4-BE49-F238E27FC236}">
                <a16:creationId xmlns:a16="http://schemas.microsoft.com/office/drawing/2014/main" xmlns="" id="{8C141AF7-EED7-464D-90FA-4A278E057895}"/>
              </a:ext>
            </a:extLst>
          </p:cNvPr>
          <p:cNvSpPr txBox="1">
            <a:spLocks noChangeArrowheads="1"/>
          </p:cNvSpPr>
          <p:nvPr/>
        </p:nvSpPr>
        <p:spPr bwMode="auto">
          <a:xfrm>
            <a:off x="695325" y="1566863"/>
            <a:ext cx="7153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El equipo básico para prevenir las emergencias relacionadas con el fuego son los </a:t>
            </a:r>
            <a:r>
              <a:rPr lang="es-MX" altLang="es-MX" sz="1800" b="1">
                <a:latin typeface="Arial" panose="020B0604020202020204" pitchFamily="34" charset="0"/>
                <a:cs typeface="Arial" panose="020B0604020202020204" pitchFamily="34" charset="0"/>
              </a:rPr>
              <a:t>detectores de humo.</a:t>
            </a:r>
            <a:endParaRPr lang="es-MX" altLang="es-MX" sz="1800">
              <a:latin typeface="Arial" panose="020B0604020202020204" pitchFamily="34" charset="0"/>
              <a:cs typeface="Arial" panose="020B0604020202020204" pitchFamily="34" charset="0"/>
            </a:endParaRPr>
          </a:p>
        </p:txBody>
      </p:sp>
      <p:pic>
        <p:nvPicPr>
          <p:cNvPr id="17414" name="Picture 2" descr="Bildergebnis für detectores de humo">
            <a:extLst>
              <a:ext uri="{FF2B5EF4-FFF2-40B4-BE49-F238E27FC236}">
                <a16:creationId xmlns:a16="http://schemas.microsoft.com/office/drawing/2014/main" xmlns="" id="{52659501-721A-9646-88A5-E63D3313F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73" r="25174"/>
          <a:stretch>
            <a:fillRect/>
          </a:stretch>
        </p:blipFill>
        <p:spPr bwMode="auto">
          <a:xfrm>
            <a:off x="3295650" y="2492375"/>
            <a:ext cx="2006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CuadroTexto 6">
            <a:extLst>
              <a:ext uri="{FF2B5EF4-FFF2-40B4-BE49-F238E27FC236}">
                <a16:creationId xmlns:a16="http://schemas.microsoft.com/office/drawing/2014/main" xmlns="" id="{4BA29A47-F2CC-474D-99F9-37E9B2BF0AEE}"/>
              </a:ext>
            </a:extLst>
          </p:cNvPr>
          <p:cNvSpPr txBox="1">
            <a:spLocks noChangeArrowheads="1"/>
          </p:cNvSpPr>
          <p:nvPr/>
        </p:nvSpPr>
        <p:spPr bwMode="auto">
          <a:xfrm>
            <a:off x="820738" y="4135438"/>
            <a:ext cx="71532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Existen distintos tipos, cada uno con sus ventajas y desventajas. En los inmuebles de la USEBEQ que están equipados con ellos (incluyendo a las Oficinas Centrales), los detectores son en su mayoría </a:t>
            </a:r>
            <a:r>
              <a:rPr lang="es-MX" altLang="es-MX" sz="1800" b="1">
                <a:latin typeface="Arial" panose="020B0604020202020204" pitchFamily="34" charset="0"/>
                <a:cs typeface="Arial" panose="020B0604020202020204" pitchFamily="34" charset="0"/>
              </a:rPr>
              <a:t>ópticos.</a:t>
            </a:r>
            <a:endParaRPr lang="es-MX" altLang="es-MX" sz="18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97B8CB2F-BFCB-FD43-BDF1-B2C3A25CED47}"/>
              </a:ext>
            </a:extLst>
          </p:cNvPr>
          <p:cNvSpPr/>
          <p:nvPr/>
        </p:nvSpPr>
        <p:spPr>
          <a:xfrm>
            <a:off x="-174625" y="136525"/>
            <a:ext cx="535105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7981998B-41D7-FC4B-9D22-D1A04F77C0B4}"/>
              </a:ext>
            </a:extLst>
          </p:cNvPr>
          <p:cNvSpPr/>
          <p:nvPr/>
        </p:nvSpPr>
        <p:spPr>
          <a:xfrm>
            <a:off x="-174625" y="5953125"/>
            <a:ext cx="6192838"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2. Riesgos que podrían activar la alarma</a:t>
            </a:r>
          </a:p>
        </p:txBody>
      </p:sp>
      <p:sp>
        <p:nvSpPr>
          <p:cNvPr id="18437" name="CuadroTexto 6">
            <a:extLst>
              <a:ext uri="{FF2B5EF4-FFF2-40B4-BE49-F238E27FC236}">
                <a16:creationId xmlns:a16="http://schemas.microsoft.com/office/drawing/2014/main" xmlns="" id="{17DECA51-9078-9F40-B39C-C5C913EBFE3B}"/>
              </a:ext>
            </a:extLst>
          </p:cNvPr>
          <p:cNvSpPr txBox="1">
            <a:spLocks noChangeArrowheads="1"/>
          </p:cNvSpPr>
          <p:nvPr/>
        </p:nvSpPr>
        <p:spPr bwMode="auto">
          <a:xfrm>
            <a:off x="219075" y="3716338"/>
            <a:ext cx="87058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De manera muy simplificada, un detector óptico cuenta con un mecanismo que emite un haz de luz continuo en su interior; si este haz se interrumpe cuando se infiltran en el aparato partículas sólidas en estado gaseoso (como las contenidas en el humo), se activan sensores, mismos que pueden detonar un estímulo visual (luz) o uno auditivo (alarma), y muchas veces, se emiten los dos. Ambos estímulos son el aviso de que hay humo al interior del edificio y, por lo tanto, es probable que exista una fuente de fuego que lo está provocando.</a:t>
            </a:r>
          </a:p>
        </p:txBody>
      </p:sp>
      <p:pic>
        <p:nvPicPr>
          <p:cNvPr id="18438" name="Picture 4" descr="Bildergebnis für funcinamiento del detector óptico de humo">
            <a:extLst>
              <a:ext uri="{FF2B5EF4-FFF2-40B4-BE49-F238E27FC236}">
                <a16:creationId xmlns:a16="http://schemas.microsoft.com/office/drawing/2014/main" xmlns="" id="{5A153FD7-465D-FE49-B669-3497579A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836613"/>
            <a:ext cx="38068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descr="Bildergebnis für importante">
            <a:extLst>
              <a:ext uri="{FF2B5EF4-FFF2-40B4-BE49-F238E27FC236}">
                <a16:creationId xmlns:a16="http://schemas.microsoft.com/office/drawing/2014/main" xmlns="" id="{582BE813-096A-D444-B760-4153AC224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3" y="1503363"/>
            <a:ext cx="16573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6">
            <a:extLst>
              <a:ext uri="{FF2B5EF4-FFF2-40B4-BE49-F238E27FC236}">
                <a16:creationId xmlns:a16="http://schemas.microsoft.com/office/drawing/2014/main" xmlns="" id="{EF9A8477-5AD5-864B-93C8-487B0FCF8CB3}"/>
              </a:ext>
            </a:extLst>
          </p:cNvPr>
          <p:cNvSpPr txBox="1">
            <a:spLocks noChangeArrowheads="1"/>
          </p:cNvSpPr>
          <p:nvPr/>
        </p:nvSpPr>
        <p:spPr bwMode="auto">
          <a:xfrm>
            <a:off x="4284663" y="2278063"/>
            <a:ext cx="4805362" cy="83185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defRPr/>
            </a:pPr>
            <a:r>
              <a:rPr lang="es-MX" sz="1200" b="1" i="1" dirty="0">
                <a:latin typeface="Arial" panose="020B0604020202020204" pitchFamily="34" charset="0"/>
                <a:cs typeface="Arial" panose="020B0604020202020204" pitchFamily="34" charset="0"/>
              </a:rPr>
              <a:t>Si este foco está apagado, quiere decir que el detector también lo está. SI OBSERVAS ESTO, REPÓRTALO CON EL RESPONSABLE DE LA UNIDAD INTERNA DE PROTECCIÓN CIVIL DE TU INMUEBLE</a:t>
            </a:r>
          </a:p>
        </p:txBody>
      </p:sp>
      <p:cxnSp>
        <p:nvCxnSpPr>
          <p:cNvPr id="3" name="Conector recto de flecha 2">
            <a:extLst>
              <a:ext uri="{FF2B5EF4-FFF2-40B4-BE49-F238E27FC236}">
                <a16:creationId xmlns:a16="http://schemas.microsoft.com/office/drawing/2014/main" xmlns="" id="{83A031F0-4EBF-E14E-8673-2240D3ED49B3}"/>
              </a:ext>
            </a:extLst>
          </p:cNvPr>
          <p:cNvCxnSpPr/>
          <p:nvPr/>
        </p:nvCxnSpPr>
        <p:spPr>
          <a:xfrm flipH="1">
            <a:off x="2825750" y="1798638"/>
            <a:ext cx="3192463" cy="107950"/>
          </a:xfrm>
          <a:prstGeom prst="straightConnector1">
            <a:avLst/>
          </a:prstGeom>
          <a:ln w="698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Elipse 3">
            <a:extLst>
              <a:ext uri="{FF2B5EF4-FFF2-40B4-BE49-F238E27FC236}">
                <a16:creationId xmlns:a16="http://schemas.microsoft.com/office/drawing/2014/main" xmlns="" id="{D177E93D-40C0-7447-B6E3-09CAA331F9B8}"/>
              </a:ext>
            </a:extLst>
          </p:cNvPr>
          <p:cNvSpPr/>
          <p:nvPr/>
        </p:nvSpPr>
        <p:spPr>
          <a:xfrm>
            <a:off x="2470150" y="1743075"/>
            <a:ext cx="425450" cy="39052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5481FC47-5F5F-8A44-A3A1-3BA13D2EB813}"/>
              </a:ext>
            </a:extLst>
          </p:cNvPr>
          <p:cNvSpPr/>
          <p:nvPr/>
        </p:nvSpPr>
        <p:spPr>
          <a:xfrm>
            <a:off x="-146614" y="136525"/>
            <a:ext cx="5299800"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153B9BA6-3D97-E341-89D2-6D4D49FA781B}"/>
              </a:ext>
            </a:extLst>
          </p:cNvPr>
          <p:cNvSpPr/>
          <p:nvPr/>
        </p:nvSpPr>
        <p:spPr>
          <a:xfrm>
            <a:off x="-146614" y="5953125"/>
            <a:ext cx="6105712"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2. Riesgos que podrían activar la alarma</a:t>
            </a:r>
          </a:p>
        </p:txBody>
      </p:sp>
      <p:sp>
        <p:nvSpPr>
          <p:cNvPr id="19461" name="CuadroTexto 6">
            <a:extLst>
              <a:ext uri="{FF2B5EF4-FFF2-40B4-BE49-F238E27FC236}">
                <a16:creationId xmlns:a16="http://schemas.microsoft.com/office/drawing/2014/main" xmlns="" id="{8425AA98-21A6-7D42-8FEA-127148A3F57F}"/>
              </a:ext>
            </a:extLst>
          </p:cNvPr>
          <p:cNvSpPr txBox="1">
            <a:spLocks noChangeArrowheads="1"/>
          </p:cNvSpPr>
          <p:nvPr/>
        </p:nvSpPr>
        <p:spPr bwMode="auto">
          <a:xfrm>
            <a:off x="3200400" y="4668838"/>
            <a:ext cx="3132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2800" b="1" i="1">
                <a:latin typeface="Arial" panose="020B0604020202020204" pitchFamily="34" charset="0"/>
                <a:cs typeface="Arial" panose="020B0604020202020204" pitchFamily="34" charset="0"/>
              </a:rPr>
              <a:t>Lluvia de riesgos</a:t>
            </a:r>
            <a:endParaRPr lang="es-MX" altLang="es-MX" sz="2800" i="1">
              <a:latin typeface="Arial" panose="020B0604020202020204" pitchFamily="34" charset="0"/>
              <a:cs typeface="Arial" panose="020B0604020202020204" pitchFamily="34" charset="0"/>
            </a:endParaRPr>
          </a:p>
        </p:txBody>
      </p:sp>
      <p:pic>
        <p:nvPicPr>
          <p:cNvPr id="19462" name="Picture 2" descr="Bildergebnis für actividad de aprendizaje icono">
            <a:extLst>
              <a:ext uri="{FF2B5EF4-FFF2-40B4-BE49-F238E27FC236}">
                <a16:creationId xmlns:a16="http://schemas.microsoft.com/office/drawing/2014/main" xmlns="" id="{91E8AA4E-1A1F-DE47-B8BB-DA008039C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5257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CuadroTexto 8">
            <a:extLst>
              <a:ext uri="{FF2B5EF4-FFF2-40B4-BE49-F238E27FC236}">
                <a16:creationId xmlns:a16="http://schemas.microsoft.com/office/drawing/2014/main" xmlns="" id="{9C941842-7277-0049-A8CE-45F6BE87DBC5}"/>
              </a:ext>
            </a:extLst>
          </p:cNvPr>
          <p:cNvSpPr txBox="1">
            <a:spLocks noChangeArrowheads="1"/>
          </p:cNvSpPr>
          <p:nvPr/>
        </p:nvSpPr>
        <p:spPr bwMode="auto">
          <a:xfrm>
            <a:off x="2408238" y="1739900"/>
            <a:ext cx="478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2800" b="1">
                <a:latin typeface="Arial" panose="020B0604020202020204" pitchFamily="34" charset="0"/>
                <a:cs typeface="Arial" panose="020B0604020202020204" pitchFamily="34" charset="0"/>
              </a:rPr>
              <a:t>Actividad de aprendizaje 2</a:t>
            </a:r>
            <a:endParaRPr lang="es-MX" altLang="es-MX" sz="28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9F48A10A-FB54-AD48-A058-44F70DC22E9E}"/>
              </a:ext>
            </a:extLst>
          </p:cNvPr>
          <p:cNvSpPr/>
          <p:nvPr/>
        </p:nvSpPr>
        <p:spPr>
          <a:xfrm>
            <a:off x="-146614" y="136525"/>
            <a:ext cx="540123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26B1D0DB-BED5-D545-A317-A8410A7116CC}"/>
              </a:ext>
            </a:extLst>
          </p:cNvPr>
          <p:cNvSpPr/>
          <p:nvPr/>
        </p:nvSpPr>
        <p:spPr>
          <a:xfrm>
            <a:off x="-146614" y="5953125"/>
            <a:ext cx="6121211"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solidFill>
                  <a:prstClr val="white"/>
                </a:solidFill>
                <a:latin typeface="Arial" panose="020B0604020202020204" pitchFamily="34" charset="0"/>
                <a:cs typeface="Arial" panose="020B0604020202020204" pitchFamily="34" charset="0"/>
              </a:rPr>
              <a:t>Tema 3. Derechos y auxilio de personas mayores y/o con alguna discapacidad en emergencias y desastres</a:t>
            </a:r>
          </a:p>
        </p:txBody>
      </p:sp>
      <p:pic>
        <p:nvPicPr>
          <p:cNvPr id="20485" name="Imagen 1">
            <a:extLst>
              <a:ext uri="{FF2B5EF4-FFF2-40B4-BE49-F238E27FC236}">
                <a16:creationId xmlns:a16="http://schemas.microsoft.com/office/drawing/2014/main" xmlns="" id="{6B6D64FB-80C5-4D4F-89B0-B98FC1441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1817688"/>
            <a:ext cx="59626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826BD737-BAFA-E246-B03D-D796DB0383B7}"/>
              </a:ext>
            </a:extLst>
          </p:cNvPr>
          <p:cNvSpPr/>
          <p:nvPr/>
        </p:nvSpPr>
        <p:spPr>
          <a:xfrm>
            <a:off x="-147233" y="136525"/>
            <a:ext cx="5303894"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83BF4FA-51BA-4F4D-963B-7CA47F40DCE5}"/>
              </a:ext>
            </a:extLst>
          </p:cNvPr>
          <p:cNvSpPr/>
          <p:nvPr/>
        </p:nvSpPr>
        <p:spPr>
          <a:xfrm>
            <a:off x="-147233" y="5953125"/>
            <a:ext cx="751667"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I</a:t>
            </a:r>
          </a:p>
        </p:txBody>
      </p:sp>
      <p:pic>
        <p:nvPicPr>
          <p:cNvPr id="3077" name="Picture 2" descr="Bildergebnis für evacuación">
            <a:extLst>
              <a:ext uri="{FF2B5EF4-FFF2-40B4-BE49-F238E27FC236}">
                <a16:creationId xmlns:a16="http://schemas.microsoft.com/office/drawing/2014/main" xmlns="" id="{C716B3F9-DA12-1F4A-B685-5336FFA97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906463"/>
            <a:ext cx="46958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CuadroTexto 6">
            <a:extLst>
              <a:ext uri="{FF2B5EF4-FFF2-40B4-BE49-F238E27FC236}">
                <a16:creationId xmlns:a16="http://schemas.microsoft.com/office/drawing/2014/main" xmlns="" id="{7CE99B90-DDFC-7542-B7DA-05D14D4F8117}"/>
              </a:ext>
            </a:extLst>
          </p:cNvPr>
          <p:cNvSpPr txBox="1">
            <a:spLocks noChangeArrowheads="1"/>
          </p:cNvSpPr>
          <p:nvPr/>
        </p:nvSpPr>
        <p:spPr bwMode="auto">
          <a:xfrm>
            <a:off x="1338263" y="3768725"/>
            <a:ext cx="6003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1800" b="1">
                <a:latin typeface="Arial" panose="020B0604020202020204" pitchFamily="34" charset="0"/>
                <a:cs typeface="Arial" panose="020B0604020202020204" pitchFamily="34" charset="0"/>
              </a:rPr>
              <a:t>Imparte:</a:t>
            </a:r>
            <a:r>
              <a:rPr lang="es-MX" altLang="es-MX" sz="1800">
                <a:latin typeface="Arial" panose="020B0604020202020204" pitchFamily="34" charset="0"/>
                <a:cs typeface="Arial" panose="020B0604020202020204" pitchFamily="34" charset="0"/>
              </a:rPr>
              <a:t> </a:t>
            </a:r>
          </a:p>
          <a:p>
            <a:pPr algn="ctr">
              <a:spcBef>
                <a:spcPct val="0"/>
              </a:spcBef>
              <a:buFontTx/>
              <a:buNone/>
            </a:pPr>
            <a:r>
              <a:rPr lang="es-MX" altLang="es-MX" sz="1800">
                <a:latin typeface="Arial" panose="020B0604020202020204" pitchFamily="34" charset="0"/>
                <a:cs typeface="Arial" panose="020B0604020202020204" pitchFamily="34" charset="0"/>
              </a:rPr>
              <a:t>Cuauhtémoc Del Ángel Pérez </a:t>
            </a:r>
          </a:p>
          <a:p>
            <a:pPr algn="ctr">
              <a:spcBef>
                <a:spcPct val="0"/>
              </a:spcBef>
              <a:buFontTx/>
              <a:buNone/>
            </a:pPr>
            <a:r>
              <a:rPr lang="es-MX" altLang="es-MX" sz="1800">
                <a:latin typeface="Arial" panose="020B0604020202020204" pitchFamily="34" charset="0"/>
                <a:cs typeface="Arial" panose="020B0604020202020204" pitchFamily="34" charset="0"/>
              </a:rPr>
              <a:t>Responsable Operativo y Administrativo de la Unidad Interna de Protección Civil</a:t>
            </a:r>
          </a:p>
          <a:p>
            <a:pPr algn="ctr">
              <a:spcBef>
                <a:spcPct val="0"/>
              </a:spcBef>
              <a:buFontTx/>
              <a:buNone/>
            </a:pPr>
            <a:r>
              <a:rPr lang="es-MX" altLang="es-MX" sz="1800">
                <a:latin typeface="Arial" panose="020B0604020202020204" pitchFamily="34" charset="0"/>
                <a:cs typeface="Arial" panose="020B0604020202020204" pitchFamily="34" charset="0"/>
              </a:rPr>
              <a:t>Tercer Acreditado Capacitador ante la CEPCQ</a:t>
            </a:r>
          </a:p>
          <a:p>
            <a:pPr algn="ctr">
              <a:spcBef>
                <a:spcPct val="0"/>
              </a:spcBef>
              <a:buFontTx/>
              <a:buNone/>
            </a:pPr>
            <a:r>
              <a:rPr lang="es-MX" altLang="es-MX" sz="1800" b="1">
                <a:latin typeface="Arial" panose="020B0604020202020204" pitchFamily="34" charset="0"/>
                <a:cs typeface="Arial" panose="020B0604020202020204" pitchFamily="34" charset="0"/>
              </a:rPr>
              <a:t>Duración:</a:t>
            </a:r>
          </a:p>
          <a:p>
            <a:pPr algn="ctr">
              <a:spcBef>
                <a:spcPct val="0"/>
              </a:spcBef>
              <a:buFontTx/>
              <a:buNone/>
            </a:pPr>
            <a:r>
              <a:rPr lang="es-MX" altLang="es-MX" sz="1800">
                <a:latin typeface="Arial" panose="020B0604020202020204" pitchFamily="34" charset="0"/>
                <a:cs typeface="Arial" panose="020B0604020202020204" pitchFamily="34" charset="0"/>
              </a:rPr>
              <a:t>150 minutos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1793EDDE-9C52-5C41-9369-45375B8C877A}"/>
              </a:ext>
            </a:extLst>
          </p:cNvPr>
          <p:cNvSpPr/>
          <p:nvPr/>
        </p:nvSpPr>
        <p:spPr>
          <a:xfrm>
            <a:off x="-138865" y="136525"/>
            <a:ext cx="5338546"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56549B0B-925C-F341-872E-2E118F599E61}"/>
              </a:ext>
            </a:extLst>
          </p:cNvPr>
          <p:cNvSpPr/>
          <p:nvPr/>
        </p:nvSpPr>
        <p:spPr>
          <a:xfrm>
            <a:off x="-138865" y="5953125"/>
            <a:ext cx="6096000"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graphicFrame>
        <p:nvGraphicFramePr>
          <p:cNvPr id="2" name="Diagrama 1">
            <a:extLst>
              <a:ext uri="{FF2B5EF4-FFF2-40B4-BE49-F238E27FC236}">
                <a16:creationId xmlns:a16="http://schemas.microsoft.com/office/drawing/2014/main" xmlns="" id="{04E98A51-4603-7E45-9D40-1EADB98BACE4}"/>
              </a:ext>
            </a:extLst>
          </p:cNvPr>
          <p:cNvGraphicFramePr/>
          <p:nvPr/>
        </p:nvGraphicFramePr>
        <p:xfrm>
          <a:off x="1455738" y="9742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xmlns="" id="{243147D1-2160-E34D-B27A-24FF1158BDE5}"/>
              </a:ext>
            </a:extLst>
          </p:cNvPr>
          <p:cNvSpPr txBox="1"/>
          <p:nvPr/>
        </p:nvSpPr>
        <p:spPr>
          <a:xfrm>
            <a:off x="477838" y="1046163"/>
            <a:ext cx="2838450" cy="1014412"/>
          </a:xfrm>
          <a:prstGeom prst="rect">
            <a:avLst/>
          </a:prstGeom>
          <a:noFill/>
          <a:ln w="25400">
            <a:solidFill>
              <a:schemeClr val="accent3">
                <a:lumMod val="60000"/>
                <a:lumOff val="40000"/>
              </a:schemeClr>
            </a:solidFill>
          </a:ln>
        </p:spPr>
        <p:txBody>
          <a:bodyPr>
            <a:spAutoFit/>
          </a:bodyPr>
          <a:lstStyle/>
          <a:p>
            <a:pPr algn="just">
              <a:defRPr/>
            </a:pPr>
            <a:r>
              <a:rPr lang="es-MX" sz="1200" dirty="0"/>
              <a:t>Artículo 3º, sobre el derecho a la vida y a la seguridad personal. Artículo 25º, sobre la certeza de la salud, alimentación, vivienda, asistencia médica y servicios sociales.</a:t>
            </a:r>
          </a:p>
        </p:txBody>
      </p:sp>
      <p:sp>
        <p:nvSpPr>
          <p:cNvPr id="10" name="CuadroTexto 9">
            <a:extLst>
              <a:ext uri="{FF2B5EF4-FFF2-40B4-BE49-F238E27FC236}">
                <a16:creationId xmlns:a16="http://schemas.microsoft.com/office/drawing/2014/main" xmlns="" id="{C79D2183-D147-0344-A296-1180869D5FBA}"/>
              </a:ext>
            </a:extLst>
          </p:cNvPr>
          <p:cNvSpPr txBox="1"/>
          <p:nvPr/>
        </p:nvSpPr>
        <p:spPr>
          <a:xfrm>
            <a:off x="6200775" y="2209800"/>
            <a:ext cx="2838450" cy="830263"/>
          </a:xfrm>
          <a:prstGeom prst="rect">
            <a:avLst/>
          </a:prstGeom>
          <a:noFill/>
          <a:ln w="25400">
            <a:solidFill>
              <a:schemeClr val="accent3">
                <a:lumMod val="75000"/>
              </a:schemeClr>
            </a:solidFill>
          </a:ln>
        </p:spPr>
        <p:txBody>
          <a:bodyPr>
            <a:spAutoFit/>
          </a:bodyPr>
          <a:lstStyle/>
          <a:p>
            <a:pPr algn="just">
              <a:defRPr/>
            </a:pPr>
            <a:r>
              <a:rPr lang="es-MX" sz="1200" dirty="0"/>
              <a:t>Artículo 4º, sobre el derecho a la alimentación nutritiva, a la protección de la salud, al medio ambiente sano, al agua y a la vivienda.</a:t>
            </a:r>
          </a:p>
        </p:txBody>
      </p:sp>
      <p:sp>
        <p:nvSpPr>
          <p:cNvPr id="11" name="CuadroTexto 10">
            <a:extLst>
              <a:ext uri="{FF2B5EF4-FFF2-40B4-BE49-F238E27FC236}">
                <a16:creationId xmlns:a16="http://schemas.microsoft.com/office/drawing/2014/main" xmlns="" id="{18DD8595-E782-AD4D-A2B3-A6F1E570B48E}"/>
              </a:ext>
            </a:extLst>
          </p:cNvPr>
          <p:cNvSpPr txBox="1"/>
          <p:nvPr/>
        </p:nvSpPr>
        <p:spPr>
          <a:xfrm>
            <a:off x="4933950" y="5118389"/>
            <a:ext cx="2838450" cy="646112"/>
          </a:xfrm>
          <a:prstGeom prst="rect">
            <a:avLst/>
          </a:prstGeom>
          <a:noFill/>
          <a:ln w="25400">
            <a:solidFill>
              <a:schemeClr val="accent3">
                <a:lumMod val="75000"/>
              </a:schemeClr>
            </a:solidFill>
          </a:ln>
        </p:spPr>
        <p:txBody>
          <a:bodyPr>
            <a:spAutoFit/>
          </a:bodyPr>
          <a:lstStyle/>
          <a:p>
            <a:pPr algn="just">
              <a:defRPr/>
            </a:pPr>
            <a:r>
              <a:rPr lang="es-MX" sz="1200" dirty="0"/>
              <a:t>Artículo 24º, sobre el derecho a un mayor índice de desarrollo humano de las Personas con Discapacidad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F03E096D-B318-3940-BEEB-D5EFCA3AAE5D}"/>
              </a:ext>
            </a:extLst>
          </p:cNvPr>
          <p:cNvSpPr/>
          <p:nvPr/>
        </p:nvSpPr>
        <p:spPr>
          <a:xfrm>
            <a:off x="-162112" y="136525"/>
            <a:ext cx="529205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2FBCE2B1-1AD9-4340-87F0-F723C40C0689}"/>
              </a:ext>
            </a:extLst>
          </p:cNvPr>
          <p:cNvSpPr/>
          <p:nvPr/>
        </p:nvSpPr>
        <p:spPr>
          <a:xfrm>
            <a:off x="-162112" y="5953125"/>
            <a:ext cx="6159956"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pic>
        <p:nvPicPr>
          <p:cNvPr id="22533" name="Imagen 3">
            <a:extLst>
              <a:ext uri="{FF2B5EF4-FFF2-40B4-BE49-F238E27FC236}">
                <a16:creationId xmlns:a16="http://schemas.microsoft.com/office/drawing/2014/main" xmlns="" id="{1F7DFF7E-A30B-0E4C-B57D-AD98208F143E}"/>
              </a:ext>
            </a:extLst>
          </p:cNvPr>
          <p:cNvPicPr>
            <a:picLocks noChangeAspect="1"/>
          </p:cNvPicPr>
          <p:nvPr/>
        </p:nvPicPr>
        <p:blipFill>
          <a:blip r:embed="rId2">
            <a:extLst>
              <a:ext uri="{28A0092B-C50C-407E-A947-70E740481C1C}">
                <a14:useLocalDpi xmlns:a14="http://schemas.microsoft.com/office/drawing/2010/main" val="0"/>
              </a:ext>
            </a:extLst>
          </a:blip>
          <a:srcRect l="25560" t="44833" r="67412" b="42570"/>
          <a:stretch>
            <a:fillRect/>
          </a:stretch>
        </p:blipFill>
        <p:spPr bwMode="auto">
          <a:xfrm>
            <a:off x="519113" y="1320800"/>
            <a:ext cx="12001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xmlns="" id="{F38EFB8F-7780-0448-8BB6-3584B921CDBB}"/>
              </a:ext>
            </a:extLst>
          </p:cNvPr>
          <p:cNvSpPr txBox="1"/>
          <p:nvPr/>
        </p:nvSpPr>
        <p:spPr>
          <a:xfrm>
            <a:off x="1911350" y="1320800"/>
            <a:ext cx="5021263" cy="17541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chemeClr val="accent1"/>
                </a:solidFill>
                <a:latin typeface="Arial" panose="020B0604020202020204" pitchFamily="34" charset="0"/>
                <a:cs typeface="Arial" panose="020B0604020202020204" pitchFamily="34" charset="0"/>
              </a:rPr>
              <a:t>Discapacidad física:</a:t>
            </a:r>
            <a:r>
              <a:rPr lang="es-MX" dirty="0">
                <a:solidFill>
                  <a:schemeClr val="accent1"/>
                </a:solidFill>
                <a:latin typeface="Arial" panose="020B0604020202020204" pitchFamily="34" charset="0"/>
                <a:cs typeface="Arial" panose="020B0604020202020204" pitchFamily="34" charset="0"/>
              </a:rPr>
              <a:t> </a:t>
            </a:r>
            <a:r>
              <a:rPr lang="es-MX" dirty="0">
                <a:solidFill>
                  <a:schemeClr val="tx1"/>
                </a:solidFill>
                <a:latin typeface="Arial" panose="020B0604020202020204" pitchFamily="34" charset="0"/>
                <a:cs typeface="Arial" panose="020B0604020202020204" pitchFamily="34" charset="0"/>
              </a:rPr>
              <a:t>relacionada con las dificultades para moverse y para desplazarse. A menudo, las personas con estas discapacidades suelen requerir equipos especiales para desplazarse (sillas de ruedas, bastones, muletas, etc.</a:t>
            </a:r>
            <a:endParaRPr lang="es-MX" b="1" dirty="0">
              <a:solidFill>
                <a:schemeClr val="accent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4782615E-295D-BB4A-8A02-E6F1FD70E4A2}"/>
              </a:ext>
            </a:extLst>
          </p:cNvPr>
          <p:cNvSpPr txBox="1"/>
          <p:nvPr/>
        </p:nvSpPr>
        <p:spPr>
          <a:xfrm>
            <a:off x="1911350" y="4051300"/>
            <a:ext cx="5021263" cy="120015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FF0000"/>
                </a:solidFill>
                <a:latin typeface="Arial" panose="020B0604020202020204" pitchFamily="34" charset="0"/>
                <a:cs typeface="Arial" panose="020B0604020202020204" pitchFamily="34" charset="0"/>
              </a:rPr>
              <a:t>Discapacidad visual</a:t>
            </a:r>
            <a:r>
              <a:rPr lang="es-MX" b="1" dirty="0">
                <a:solidFill>
                  <a:srgbClr val="FFC000"/>
                </a:solidFill>
                <a:latin typeface="Arial" panose="020B0604020202020204" pitchFamily="34" charset="0"/>
                <a:cs typeface="Arial" panose="020B0604020202020204" pitchFamily="34" charset="0"/>
              </a:rPr>
              <a:t>:</a:t>
            </a:r>
            <a:r>
              <a:rPr lang="es-MX" dirty="0">
                <a:solidFill>
                  <a:srgbClr val="FFC000"/>
                </a:solidFill>
                <a:latin typeface="Arial" panose="020B0604020202020204" pitchFamily="34" charset="0"/>
                <a:cs typeface="Arial" panose="020B0604020202020204" pitchFamily="34" charset="0"/>
              </a:rPr>
              <a:t> </a:t>
            </a:r>
            <a:r>
              <a:rPr lang="es-MX" dirty="0">
                <a:solidFill>
                  <a:schemeClr val="tx1"/>
                </a:solidFill>
                <a:latin typeface="Arial" panose="020B0604020202020204" pitchFamily="34" charset="0"/>
                <a:cs typeface="Arial" panose="020B0604020202020204" pitchFamily="34" charset="0"/>
              </a:rPr>
              <a:t>abarca el espectro de condiciones físicas que reducen y/o dificultan la función visual de la persona. La pérdida total de la visión encuadra en esta definición.</a:t>
            </a:r>
            <a:endParaRPr lang="es-MX" b="1" dirty="0">
              <a:solidFill>
                <a:schemeClr val="accent1"/>
              </a:solidFill>
              <a:latin typeface="Arial" panose="020B0604020202020204" pitchFamily="34" charset="0"/>
              <a:cs typeface="Arial" panose="020B0604020202020204" pitchFamily="34" charset="0"/>
            </a:endParaRPr>
          </a:p>
        </p:txBody>
      </p:sp>
      <p:pic>
        <p:nvPicPr>
          <p:cNvPr id="22536" name="Imagen 7">
            <a:extLst>
              <a:ext uri="{FF2B5EF4-FFF2-40B4-BE49-F238E27FC236}">
                <a16:creationId xmlns:a16="http://schemas.microsoft.com/office/drawing/2014/main" xmlns="" id="{82808E02-A16B-D847-90C8-38E552A2997D}"/>
              </a:ext>
            </a:extLst>
          </p:cNvPr>
          <p:cNvPicPr>
            <a:picLocks noChangeAspect="1"/>
          </p:cNvPicPr>
          <p:nvPr/>
        </p:nvPicPr>
        <p:blipFill>
          <a:blip r:embed="rId2">
            <a:extLst>
              <a:ext uri="{28A0092B-C50C-407E-A947-70E740481C1C}">
                <a14:useLocalDpi xmlns:a14="http://schemas.microsoft.com/office/drawing/2010/main" val="0"/>
              </a:ext>
            </a:extLst>
          </a:blip>
          <a:srcRect l="25560" t="62744" r="67517" b="24857"/>
          <a:stretch>
            <a:fillRect/>
          </a:stretch>
        </p:blipFill>
        <p:spPr bwMode="auto">
          <a:xfrm>
            <a:off x="7300913" y="4010025"/>
            <a:ext cx="1201737"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1FACE46C-A0D3-1D4E-B712-1EAEE61834E9}"/>
              </a:ext>
            </a:extLst>
          </p:cNvPr>
          <p:cNvSpPr/>
          <p:nvPr/>
        </p:nvSpPr>
        <p:spPr>
          <a:xfrm>
            <a:off x="-169862" y="136525"/>
            <a:ext cx="5338547"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16331798-6337-C347-9870-6EB5830725F2}"/>
              </a:ext>
            </a:extLst>
          </p:cNvPr>
          <p:cNvSpPr/>
          <p:nvPr/>
        </p:nvSpPr>
        <p:spPr>
          <a:xfrm>
            <a:off x="-169862" y="5953125"/>
            <a:ext cx="6183204"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7" name="CuadroTexto 6">
            <a:extLst>
              <a:ext uri="{FF2B5EF4-FFF2-40B4-BE49-F238E27FC236}">
                <a16:creationId xmlns:a16="http://schemas.microsoft.com/office/drawing/2014/main" xmlns="" id="{3DF36135-1CEA-4348-A6C9-A719191AF33E}"/>
              </a:ext>
            </a:extLst>
          </p:cNvPr>
          <p:cNvSpPr txBox="1"/>
          <p:nvPr/>
        </p:nvSpPr>
        <p:spPr>
          <a:xfrm>
            <a:off x="452438" y="971550"/>
            <a:ext cx="5661025" cy="1477963"/>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00B050"/>
                </a:solidFill>
                <a:latin typeface="Arial" panose="020B0604020202020204" pitchFamily="34" charset="0"/>
                <a:cs typeface="Arial" panose="020B0604020202020204" pitchFamily="34" charset="0"/>
              </a:rPr>
              <a:t>Discapacidad auditiva:</a:t>
            </a:r>
            <a:r>
              <a:rPr lang="es-MX" dirty="0">
                <a:solidFill>
                  <a:srgbClr val="00B050"/>
                </a:solidFill>
                <a:latin typeface="Arial" panose="020B0604020202020204" pitchFamily="34" charset="0"/>
                <a:cs typeface="Arial" panose="020B0604020202020204" pitchFamily="34" charset="0"/>
              </a:rPr>
              <a:t> </a:t>
            </a:r>
            <a:r>
              <a:rPr lang="es-MX" dirty="0">
                <a:solidFill>
                  <a:schemeClr val="tx1"/>
                </a:solidFill>
                <a:latin typeface="Arial" panose="020B0604020202020204" pitchFamily="34" charset="0"/>
                <a:cs typeface="Arial" panose="020B0604020202020204" pitchFamily="34" charset="0"/>
              </a:rPr>
              <a:t>considera la audición reducida en uno o ambos oídos, así como la pérdida total de la audición. Las personas que usan aparatos auditivos y, pese a ello, tienen  dificultades para escuchar, se contemplan en   esta definición.</a:t>
            </a:r>
            <a:endParaRPr lang="es-MX" b="1" dirty="0">
              <a:solidFill>
                <a:schemeClr val="accent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4FB9C43C-784A-5748-BFC3-F1BDE694F157}"/>
              </a:ext>
            </a:extLst>
          </p:cNvPr>
          <p:cNvSpPr txBox="1"/>
          <p:nvPr/>
        </p:nvSpPr>
        <p:spPr>
          <a:xfrm>
            <a:off x="3889375" y="2879725"/>
            <a:ext cx="5022850" cy="1200150"/>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C00000"/>
                </a:solidFill>
                <a:latin typeface="Arial" panose="020B0604020202020204" pitchFamily="34" charset="0"/>
                <a:cs typeface="Arial" panose="020B0604020202020204" pitchFamily="34" charset="0"/>
              </a:rPr>
              <a:t>Discapacidad intelectual:</a:t>
            </a:r>
            <a:r>
              <a:rPr lang="es-MX" dirty="0">
                <a:solidFill>
                  <a:srgbClr val="C00000"/>
                </a:solidFill>
                <a:latin typeface="Arial" panose="020B0604020202020204" pitchFamily="34" charset="0"/>
                <a:cs typeface="Arial" panose="020B0604020202020204" pitchFamily="34" charset="0"/>
              </a:rPr>
              <a:t> </a:t>
            </a:r>
            <a:r>
              <a:rPr lang="es-MX" dirty="0">
                <a:solidFill>
                  <a:schemeClr val="tx1"/>
                </a:solidFill>
                <a:latin typeface="Arial" panose="020B0604020202020204" pitchFamily="34" charset="0"/>
                <a:cs typeface="Arial" panose="020B0604020202020204" pitchFamily="34" charset="0"/>
              </a:rPr>
              <a:t>limitaciones en procesos intelectuales como el razonamiento, la resolución de problemas, el pensamiento abstracto y los procesos de aprendizaje.</a:t>
            </a:r>
            <a:endParaRPr lang="es-MX" b="1" dirty="0">
              <a:solidFill>
                <a:schemeClr val="accent1"/>
              </a:solidFill>
              <a:latin typeface="Arial" panose="020B0604020202020204" pitchFamily="34" charset="0"/>
              <a:cs typeface="Arial" panose="020B0604020202020204" pitchFamily="34" charset="0"/>
            </a:endParaRPr>
          </a:p>
        </p:txBody>
      </p:sp>
      <p:sp>
        <p:nvSpPr>
          <p:cNvPr id="23559" name="Imagen 1">
            <a:extLst>
              <a:ext uri="{FF2B5EF4-FFF2-40B4-BE49-F238E27FC236}">
                <a16:creationId xmlns:a16="http://schemas.microsoft.com/office/drawing/2014/main" xmlns="" id="{4E2239CE-1DD5-7B46-9C10-64DAEE0AC1F5}"/>
              </a:ext>
            </a:extLst>
          </p:cNvPr>
          <p:cNvSpPr>
            <a:spLocks noChangeAspect="1"/>
          </p:cNvSpPr>
          <p:nvPr/>
        </p:nvSpPr>
        <p:spPr bwMode="auto">
          <a:xfrm>
            <a:off x="6242050" y="971550"/>
            <a:ext cx="11620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MX" altLang="es-MX"/>
          </a:p>
        </p:txBody>
      </p:sp>
      <p:sp>
        <p:nvSpPr>
          <p:cNvPr id="23560" name="Imagen 2">
            <a:extLst>
              <a:ext uri="{FF2B5EF4-FFF2-40B4-BE49-F238E27FC236}">
                <a16:creationId xmlns:a16="http://schemas.microsoft.com/office/drawing/2014/main" xmlns="" id="{4B542795-88C3-8948-8E92-9651C03D410C}"/>
              </a:ext>
            </a:extLst>
          </p:cNvPr>
          <p:cNvSpPr>
            <a:spLocks noChangeAspect="1"/>
          </p:cNvSpPr>
          <p:nvPr/>
        </p:nvSpPr>
        <p:spPr bwMode="auto">
          <a:xfrm>
            <a:off x="1992313" y="2879725"/>
            <a:ext cx="12017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MX" altLang="es-MX"/>
          </a:p>
        </p:txBody>
      </p:sp>
      <p:sp>
        <p:nvSpPr>
          <p:cNvPr id="11" name="CuadroTexto 10">
            <a:extLst>
              <a:ext uri="{FF2B5EF4-FFF2-40B4-BE49-F238E27FC236}">
                <a16:creationId xmlns:a16="http://schemas.microsoft.com/office/drawing/2014/main" xmlns="" id="{36D3C636-5B8D-5249-996E-46BD17E1615A}"/>
              </a:ext>
            </a:extLst>
          </p:cNvPr>
          <p:cNvSpPr txBox="1"/>
          <p:nvPr/>
        </p:nvSpPr>
        <p:spPr>
          <a:xfrm>
            <a:off x="452438" y="4405313"/>
            <a:ext cx="6099175" cy="1200150"/>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7030A0"/>
                </a:solidFill>
                <a:latin typeface="Arial" panose="020B0604020202020204" pitchFamily="34" charset="0"/>
                <a:cs typeface="Arial" panose="020B0604020202020204" pitchFamily="34" charset="0"/>
              </a:rPr>
              <a:t>Discapacidad mental:</a:t>
            </a:r>
            <a:r>
              <a:rPr lang="es-MX" dirty="0">
                <a:solidFill>
                  <a:srgbClr val="7030A0"/>
                </a:solidFill>
                <a:latin typeface="Arial" panose="020B0604020202020204" pitchFamily="34" charset="0"/>
                <a:cs typeface="Arial" panose="020B0604020202020204" pitchFamily="34" charset="0"/>
              </a:rPr>
              <a:t> </a:t>
            </a:r>
            <a:r>
              <a:rPr lang="es-MX" dirty="0">
                <a:solidFill>
                  <a:schemeClr val="tx1"/>
                </a:solidFill>
                <a:latin typeface="Arial" panose="020B0604020202020204" pitchFamily="34" charset="0"/>
                <a:cs typeface="Arial" panose="020B0604020202020204" pitchFamily="34" charset="0"/>
              </a:rPr>
              <a:t>caracterizada por limitaciones de la conducta, muchas veces influenciadas por una percepción distorsionada de la realidad que afecta los procesos sociales y de interrelación emocional.</a:t>
            </a:r>
            <a:endParaRPr lang="es-MX" b="1" dirty="0">
              <a:solidFill>
                <a:schemeClr val="accent1"/>
              </a:solidFill>
              <a:latin typeface="Arial" panose="020B0604020202020204" pitchFamily="34" charset="0"/>
              <a:cs typeface="Arial" panose="020B0604020202020204" pitchFamily="34" charset="0"/>
            </a:endParaRPr>
          </a:p>
        </p:txBody>
      </p:sp>
      <p:sp>
        <p:nvSpPr>
          <p:cNvPr id="23562" name="Imagen 8">
            <a:extLst>
              <a:ext uri="{FF2B5EF4-FFF2-40B4-BE49-F238E27FC236}">
                <a16:creationId xmlns:a16="http://schemas.microsoft.com/office/drawing/2014/main" xmlns="" id="{3D8E968A-2EBB-5C4E-A42A-902C754EB372}"/>
              </a:ext>
            </a:extLst>
          </p:cNvPr>
          <p:cNvSpPr>
            <a:spLocks noChangeAspect="1"/>
          </p:cNvSpPr>
          <p:nvPr/>
        </p:nvSpPr>
        <p:spPr bwMode="auto">
          <a:xfrm>
            <a:off x="7004050" y="4481513"/>
            <a:ext cx="1295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s-MX" altLang="es-MX"/>
          </a:p>
        </p:txBody>
      </p:sp>
      <p:pic>
        <p:nvPicPr>
          <p:cNvPr id="23563" name="Imagen 1">
            <a:extLst>
              <a:ext uri="{FF2B5EF4-FFF2-40B4-BE49-F238E27FC236}">
                <a16:creationId xmlns:a16="http://schemas.microsoft.com/office/drawing/2014/main" xmlns="" id="{F8D0F830-15D3-C340-A315-C5FA3509BFE3}"/>
              </a:ext>
            </a:extLst>
          </p:cNvPr>
          <p:cNvPicPr>
            <a:picLocks noChangeAspect="1"/>
          </p:cNvPicPr>
          <p:nvPr/>
        </p:nvPicPr>
        <p:blipFill>
          <a:blip r:embed="rId2">
            <a:extLst>
              <a:ext uri="{28A0092B-C50C-407E-A947-70E740481C1C}">
                <a14:useLocalDpi xmlns:a14="http://schemas.microsoft.com/office/drawing/2010/main" val="0"/>
              </a:ext>
            </a:extLst>
          </a:blip>
          <a:srcRect l="25665" t="54478" r="67622" b="33319"/>
          <a:stretch>
            <a:fillRect/>
          </a:stretch>
        </p:blipFill>
        <p:spPr bwMode="auto">
          <a:xfrm>
            <a:off x="6565900" y="1285875"/>
            <a:ext cx="11620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Imagen 2">
            <a:extLst>
              <a:ext uri="{FF2B5EF4-FFF2-40B4-BE49-F238E27FC236}">
                <a16:creationId xmlns:a16="http://schemas.microsoft.com/office/drawing/2014/main" xmlns="" id="{D450C5AD-ED20-7F45-99F3-FEF09EFECB70}"/>
              </a:ext>
            </a:extLst>
          </p:cNvPr>
          <p:cNvPicPr>
            <a:picLocks noChangeAspect="1"/>
          </p:cNvPicPr>
          <p:nvPr/>
        </p:nvPicPr>
        <p:blipFill>
          <a:blip r:embed="rId3">
            <a:extLst>
              <a:ext uri="{28A0092B-C50C-407E-A947-70E740481C1C}">
                <a14:useLocalDpi xmlns:a14="http://schemas.microsoft.com/office/drawing/2010/main" val="0"/>
              </a:ext>
            </a:extLst>
          </a:blip>
          <a:srcRect l="24931" t="46605" r="68251" b="41193"/>
          <a:stretch>
            <a:fillRect/>
          </a:stretch>
        </p:blipFill>
        <p:spPr bwMode="auto">
          <a:xfrm>
            <a:off x="1924050" y="2855913"/>
            <a:ext cx="12017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Imagen 8">
            <a:extLst>
              <a:ext uri="{FF2B5EF4-FFF2-40B4-BE49-F238E27FC236}">
                <a16:creationId xmlns:a16="http://schemas.microsoft.com/office/drawing/2014/main" xmlns="" id="{51D2859F-7C1C-A947-A21D-60BC0C8754E0}"/>
              </a:ext>
            </a:extLst>
          </p:cNvPr>
          <p:cNvPicPr>
            <a:picLocks noChangeAspect="1"/>
          </p:cNvPicPr>
          <p:nvPr/>
        </p:nvPicPr>
        <p:blipFill>
          <a:blip r:embed="rId3">
            <a:extLst>
              <a:ext uri="{28A0092B-C50C-407E-A947-70E740481C1C}">
                <a14:useLocalDpi xmlns:a14="http://schemas.microsoft.com/office/drawing/2010/main" val="0"/>
              </a:ext>
            </a:extLst>
          </a:blip>
          <a:srcRect l="24721" t="71600" r="68146" b="16788"/>
          <a:stretch>
            <a:fillRect/>
          </a:stretch>
        </p:blipFill>
        <p:spPr bwMode="auto">
          <a:xfrm>
            <a:off x="7004050" y="4546600"/>
            <a:ext cx="1295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1FB184AD-552F-044B-B470-FDC2CBFE454D}"/>
              </a:ext>
            </a:extLst>
          </p:cNvPr>
          <p:cNvSpPr/>
          <p:nvPr/>
        </p:nvSpPr>
        <p:spPr>
          <a:xfrm>
            <a:off x="-154364" y="136525"/>
            <a:ext cx="529980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BE1A1994-02EB-2C48-BD0C-5CDB8BDABDE7}"/>
              </a:ext>
            </a:extLst>
          </p:cNvPr>
          <p:cNvSpPr/>
          <p:nvPr/>
        </p:nvSpPr>
        <p:spPr>
          <a:xfrm>
            <a:off x="-154365" y="5953125"/>
            <a:ext cx="6128961"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graphicFrame>
        <p:nvGraphicFramePr>
          <p:cNvPr id="4" name="Diagrama 3">
            <a:extLst>
              <a:ext uri="{FF2B5EF4-FFF2-40B4-BE49-F238E27FC236}">
                <a16:creationId xmlns:a16="http://schemas.microsoft.com/office/drawing/2014/main" xmlns="" id="{F2DB7A68-0871-AE4E-8515-292DF3DDCE33}"/>
              </a:ext>
            </a:extLst>
          </p:cNvPr>
          <p:cNvGraphicFramePr/>
          <p:nvPr/>
        </p:nvGraphicFramePr>
        <p:xfrm>
          <a:off x="491319" y="1533478"/>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6287668D-C603-BC4A-8381-6F7C172EA747}"/>
              </a:ext>
            </a:extLst>
          </p:cNvPr>
          <p:cNvSpPr/>
          <p:nvPr/>
        </p:nvSpPr>
        <p:spPr>
          <a:xfrm>
            <a:off x="-146614" y="136525"/>
            <a:ext cx="529205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C5E425B-B7A1-BB45-9BC3-914E99677D5A}"/>
              </a:ext>
            </a:extLst>
          </p:cNvPr>
          <p:cNvSpPr/>
          <p:nvPr/>
        </p:nvSpPr>
        <p:spPr>
          <a:xfrm>
            <a:off x="-146614" y="5953125"/>
            <a:ext cx="6144458"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graphicFrame>
        <p:nvGraphicFramePr>
          <p:cNvPr id="4" name="Diagrama 3">
            <a:extLst>
              <a:ext uri="{FF2B5EF4-FFF2-40B4-BE49-F238E27FC236}">
                <a16:creationId xmlns:a16="http://schemas.microsoft.com/office/drawing/2014/main" xmlns="" id="{10919866-5653-3447-A207-3F1E9480F6AD}"/>
              </a:ext>
            </a:extLst>
          </p:cNvPr>
          <p:cNvGraphicFramePr/>
          <p:nvPr/>
        </p:nvGraphicFramePr>
        <p:xfrm>
          <a:off x="491319" y="1533478"/>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98BF2928-CA2B-8F45-B5B4-E1FF14700D43}"/>
              </a:ext>
            </a:extLst>
          </p:cNvPr>
          <p:cNvSpPr/>
          <p:nvPr/>
        </p:nvSpPr>
        <p:spPr>
          <a:xfrm>
            <a:off x="-138865" y="136525"/>
            <a:ext cx="529205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E733F0DF-E0E2-334B-AC3A-A48AE0FB1889}"/>
              </a:ext>
            </a:extLst>
          </p:cNvPr>
          <p:cNvSpPr/>
          <p:nvPr/>
        </p:nvSpPr>
        <p:spPr>
          <a:xfrm>
            <a:off x="-138865" y="5953125"/>
            <a:ext cx="6128960"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graphicFrame>
        <p:nvGraphicFramePr>
          <p:cNvPr id="4" name="Diagrama 3">
            <a:extLst>
              <a:ext uri="{FF2B5EF4-FFF2-40B4-BE49-F238E27FC236}">
                <a16:creationId xmlns:a16="http://schemas.microsoft.com/office/drawing/2014/main" xmlns="" id="{D149DDC8-45ED-C245-A558-1A8CE08B55FF}"/>
              </a:ext>
            </a:extLst>
          </p:cNvPr>
          <p:cNvGraphicFramePr/>
          <p:nvPr/>
        </p:nvGraphicFramePr>
        <p:xfrm>
          <a:off x="491319" y="1533478"/>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415135A5-F593-C841-B9E1-365D5F0B623F}"/>
              </a:ext>
            </a:extLst>
          </p:cNvPr>
          <p:cNvSpPr/>
          <p:nvPr/>
        </p:nvSpPr>
        <p:spPr>
          <a:xfrm>
            <a:off x="-146614" y="136525"/>
            <a:ext cx="5377292"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3830D60E-7FD4-0F4B-A0CB-128F9481BA4E}"/>
              </a:ext>
            </a:extLst>
          </p:cNvPr>
          <p:cNvSpPr/>
          <p:nvPr/>
        </p:nvSpPr>
        <p:spPr>
          <a:xfrm>
            <a:off x="-146615" y="5953125"/>
            <a:ext cx="6121211"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2" name="CuadroTexto 1">
            <a:extLst>
              <a:ext uri="{FF2B5EF4-FFF2-40B4-BE49-F238E27FC236}">
                <a16:creationId xmlns:a16="http://schemas.microsoft.com/office/drawing/2014/main" xmlns="" id="{B2C8C5CB-10F0-0D40-A235-8B81D623D18E}"/>
              </a:ext>
            </a:extLst>
          </p:cNvPr>
          <p:cNvSpPr txBox="1"/>
          <p:nvPr/>
        </p:nvSpPr>
        <p:spPr>
          <a:xfrm>
            <a:off x="2755900" y="1441450"/>
            <a:ext cx="6003925" cy="4248150"/>
          </a:xfrm>
          <a:prstGeom prst="rect">
            <a:avLst/>
          </a:prstGeom>
          <a:noFill/>
        </p:spPr>
        <p:txBody>
          <a:bodyPr>
            <a:spAutoFit/>
          </a:bodyPr>
          <a:lstStyle/>
          <a:p>
            <a:pPr algn="just">
              <a:defRPr/>
            </a:pPr>
            <a:endParaRPr lang="es-MX" dirty="0">
              <a:latin typeface="Arial" panose="020B0604020202020204" pitchFamily="34" charset="0"/>
              <a:cs typeface="Arial" panose="020B0604020202020204" pitchFamily="34" charset="0"/>
            </a:endParaRPr>
          </a:p>
          <a:p>
            <a:pPr marL="342900" indent="-342900">
              <a:buFont typeface="+mj-lt"/>
              <a:buAutoNum type="arabicPeriod"/>
              <a:defRPr/>
            </a:pPr>
            <a:r>
              <a:rPr lang="es-MX" dirty="0">
                <a:latin typeface="Arial" panose="020B0604020202020204" pitchFamily="34" charset="0"/>
                <a:cs typeface="Arial" panose="020B0604020202020204" pitchFamily="34" charset="0"/>
              </a:rPr>
              <a:t>Dirigirse siempre con respeto hacia la persona.</a:t>
            </a:r>
          </a:p>
          <a:p>
            <a:pPr marL="342900" indent="-342900">
              <a:buFont typeface="+mj-lt"/>
              <a:buAutoNum type="arabicPeriod"/>
              <a:defRPr/>
            </a:pPr>
            <a:r>
              <a:rPr lang="es-MX" dirty="0">
                <a:latin typeface="Arial" panose="020B0604020202020204" pitchFamily="34" charset="0"/>
                <a:cs typeface="Arial" panose="020B0604020202020204" pitchFamily="34" charset="0"/>
              </a:rPr>
              <a:t>Mantener una actitud calmada, utilizando un tono de voz seguro y moderado, que inspire confianza a las personas auxiliadas.</a:t>
            </a:r>
          </a:p>
          <a:p>
            <a:pPr marL="342900" indent="-342900">
              <a:buFont typeface="+mj-lt"/>
              <a:buAutoNum type="arabicPeriod"/>
              <a:defRPr/>
            </a:pPr>
            <a:r>
              <a:rPr lang="es-MX" dirty="0">
                <a:latin typeface="Arial" panose="020B0604020202020204" pitchFamily="34" charset="0"/>
                <a:cs typeface="Arial" panose="020B0604020202020204" pitchFamily="34" charset="0"/>
              </a:rPr>
              <a:t>De ser posible, dirigirse a la persona por su nombre.</a:t>
            </a:r>
          </a:p>
          <a:p>
            <a:pPr marL="342900" indent="-342900">
              <a:buFont typeface="+mj-lt"/>
              <a:buAutoNum type="arabicPeriod"/>
              <a:defRPr/>
            </a:pPr>
            <a:r>
              <a:rPr lang="es-MX" dirty="0">
                <a:latin typeface="Arial" panose="020B0604020202020204" pitchFamily="34" charset="0"/>
                <a:cs typeface="Arial" panose="020B0604020202020204" pitchFamily="34" charset="0"/>
              </a:rPr>
              <a:t>Comunicarse de forma clara y sencilla, siendo honesto con las personas, pero evitando dar información que pueda hacerlas entrar en pánico.</a:t>
            </a:r>
          </a:p>
          <a:p>
            <a:pPr marL="342900" indent="-342900">
              <a:buFont typeface="+mj-lt"/>
              <a:buAutoNum type="arabicPeriod"/>
              <a:defRPr/>
            </a:pPr>
            <a:r>
              <a:rPr lang="es-MX" dirty="0">
                <a:latin typeface="Arial" panose="020B0604020202020204" pitchFamily="34" charset="0"/>
                <a:cs typeface="Arial" panose="020B0604020202020204" pitchFamily="34" charset="0"/>
              </a:rPr>
              <a:t>Proteger y mantener accesibles las ayudas técnicas de las personas (sillas de ruedas, muletas, bastones, etc.).</a:t>
            </a:r>
          </a:p>
          <a:p>
            <a:pPr marL="342900" indent="-342900">
              <a:buFont typeface="+mj-lt"/>
              <a:buAutoNum type="arabicPeriod"/>
              <a:defRPr/>
            </a:pPr>
            <a:r>
              <a:rPr lang="es-MX" dirty="0">
                <a:latin typeface="Arial" panose="020B0604020202020204" pitchFamily="34" charset="0"/>
                <a:cs typeface="Arial" panose="020B0604020202020204" pitchFamily="34" charset="0"/>
              </a:rPr>
              <a:t>Antes de evacuar, asegurar que la </a:t>
            </a:r>
            <a:r>
              <a:rPr lang="es-MX" dirty="0" err="1">
                <a:latin typeface="Arial" panose="020B0604020202020204" pitchFamily="34" charset="0"/>
                <a:cs typeface="Arial" panose="020B0604020202020204" pitchFamily="34" charset="0"/>
              </a:rPr>
              <a:t>PcD</a:t>
            </a:r>
            <a:r>
              <a:rPr lang="es-MX" dirty="0">
                <a:latin typeface="Arial" panose="020B0604020202020204" pitchFamily="34" charset="0"/>
                <a:cs typeface="Arial" panose="020B0604020202020204" pitchFamily="34" charset="0"/>
              </a:rPr>
              <a:t> y/o la PM lleve consigo los medicamentos y dispositivos indispensables para preservar su salud.</a:t>
            </a:r>
          </a:p>
        </p:txBody>
      </p:sp>
      <p:sp>
        <p:nvSpPr>
          <p:cNvPr id="27654" name="CuadroTexto 6">
            <a:extLst>
              <a:ext uri="{FF2B5EF4-FFF2-40B4-BE49-F238E27FC236}">
                <a16:creationId xmlns:a16="http://schemas.microsoft.com/office/drawing/2014/main" xmlns="" id="{119601FC-B2AF-DE48-80C2-742BEF595E83}"/>
              </a:ext>
            </a:extLst>
          </p:cNvPr>
          <p:cNvSpPr txBox="1">
            <a:spLocks noChangeArrowheads="1"/>
          </p:cNvSpPr>
          <p:nvPr/>
        </p:nvSpPr>
        <p:spPr bwMode="auto">
          <a:xfrm>
            <a:off x="3632200" y="974725"/>
            <a:ext cx="3246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400" b="1">
                <a:latin typeface="Arial" panose="020B0604020202020204" pitchFamily="34" charset="0"/>
                <a:cs typeface="Arial" panose="020B0604020202020204" pitchFamily="34" charset="0"/>
              </a:rPr>
              <a:t>Principios Generales</a:t>
            </a:r>
          </a:p>
        </p:txBody>
      </p:sp>
      <p:pic>
        <p:nvPicPr>
          <p:cNvPr id="27655" name="Picture 2" descr="Bildergebnis für check ñist">
            <a:extLst>
              <a:ext uri="{FF2B5EF4-FFF2-40B4-BE49-F238E27FC236}">
                <a16:creationId xmlns:a16="http://schemas.microsoft.com/office/drawing/2014/main" xmlns="" id="{4F73DC99-6ECE-E84D-B5BE-9ABCC3996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8AA7B0C1-8896-6041-ADFE-E1754828BE52}"/>
              </a:ext>
            </a:extLst>
          </p:cNvPr>
          <p:cNvSpPr/>
          <p:nvPr/>
        </p:nvSpPr>
        <p:spPr>
          <a:xfrm>
            <a:off x="-138865" y="136525"/>
            <a:ext cx="532304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DEDB956B-0E98-684E-8E4E-EBA8009C4FF5}"/>
              </a:ext>
            </a:extLst>
          </p:cNvPr>
          <p:cNvSpPr/>
          <p:nvPr/>
        </p:nvSpPr>
        <p:spPr>
          <a:xfrm>
            <a:off x="-138865" y="5953125"/>
            <a:ext cx="6105712"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28677" name="CuadroTexto 6">
            <a:extLst>
              <a:ext uri="{FF2B5EF4-FFF2-40B4-BE49-F238E27FC236}">
                <a16:creationId xmlns:a16="http://schemas.microsoft.com/office/drawing/2014/main" xmlns="" id="{08A6B054-68C5-374D-8DD8-197E6BE7B77F}"/>
              </a:ext>
            </a:extLst>
          </p:cNvPr>
          <p:cNvSpPr txBox="1">
            <a:spLocks noChangeArrowheads="1"/>
          </p:cNvSpPr>
          <p:nvPr/>
        </p:nvSpPr>
        <p:spPr bwMode="auto">
          <a:xfrm>
            <a:off x="355600" y="906463"/>
            <a:ext cx="6754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400" b="1">
                <a:latin typeface="Arial" panose="020B0604020202020204" pitchFamily="34" charset="0"/>
                <a:cs typeface="Arial" panose="020B0604020202020204" pitchFamily="34" charset="0"/>
              </a:rPr>
              <a:t>Algunas acciones de auxilio según el tipo de discapacidad</a:t>
            </a:r>
          </a:p>
        </p:txBody>
      </p:sp>
      <p:pic>
        <p:nvPicPr>
          <p:cNvPr id="28678" name="Imagen 3">
            <a:extLst>
              <a:ext uri="{FF2B5EF4-FFF2-40B4-BE49-F238E27FC236}">
                <a16:creationId xmlns:a16="http://schemas.microsoft.com/office/drawing/2014/main" xmlns="" id="{867A7884-2970-2C48-B88F-380E495750F8}"/>
              </a:ext>
            </a:extLst>
          </p:cNvPr>
          <p:cNvPicPr>
            <a:picLocks noChangeAspect="1"/>
          </p:cNvPicPr>
          <p:nvPr/>
        </p:nvPicPr>
        <p:blipFill>
          <a:blip r:embed="rId2">
            <a:extLst>
              <a:ext uri="{28A0092B-C50C-407E-A947-70E740481C1C}">
                <a14:useLocalDpi xmlns:a14="http://schemas.microsoft.com/office/drawing/2010/main" val="0"/>
              </a:ext>
            </a:extLst>
          </a:blip>
          <a:srcRect l="25560" t="44833" r="67412" b="42570"/>
          <a:stretch>
            <a:fillRect/>
          </a:stretch>
        </p:blipFill>
        <p:spPr bwMode="auto">
          <a:xfrm>
            <a:off x="3903663" y="1738313"/>
            <a:ext cx="12001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xmlns="" id="{378FB6D5-D138-074C-AB07-F609E30E8DAD}"/>
              </a:ext>
            </a:extLst>
          </p:cNvPr>
          <p:cNvSpPr txBox="1"/>
          <p:nvPr/>
        </p:nvSpPr>
        <p:spPr>
          <a:xfrm>
            <a:off x="260350" y="2311400"/>
            <a:ext cx="8788400" cy="36941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chemeClr val="accent1"/>
                </a:solidFill>
                <a:latin typeface="Arial" panose="020B0604020202020204" pitchFamily="34" charset="0"/>
                <a:cs typeface="Arial" panose="020B0604020202020204" pitchFamily="34" charset="0"/>
              </a:rPr>
              <a:t>Discapacidad física:</a:t>
            </a:r>
            <a:r>
              <a:rPr lang="es-MX" dirty="0">
                <a:solidFill>
                  <a:schemeClr val="accent1"/>
                </a:solidFill>
                <a:latin typeface="Arial" panose="020B0604020202020204" pitchFamily="34" charset="0"/>
                <a:cs typeface="Arial" panose="020B0604020202020204" pitchFamily="34" charset="0"/>
              </a:rPr>
              <a:t> </a:t>
            </a:r>
          </a:p>
          <a:p>
            <a:pPr algn="just">
              <a:defRPr/>
            </a:pPr>
            <a:endParaRPr lang="es-MX" dirty="0">
              <a:solidFill>
                <a:schemeClr val="accent1"/>
              </a:solidFill>
              <a:latin typeface="Arial" panose="020B0604020202020204" pitchFamily="34" charset="0"/>
              <a:cs typeface="Arial" panose="020B0604020202020204" pitchFamily="34" charset="0"/>
            </a:endParaRP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Preguntar a la persona de qué forma se le puede ayudar a desplazarse (nunca forzar sus movimientos).</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Si será necesario tocar a la persona para poder ayudarle, hacerlo sólo después de pedir su consentimiento.</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Asegurar que en la ruta de evacuación o repliegue, podrán trasladarse la persona auxiliada, sus ayudas técnicas y nosotros.</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Procurar que en el lugar seguro (punto de reunión), habrá el espacio suficiente para resguardar cualquier ayuda técnica de la persona auxiliada.</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Si se necesita de la ayuda de la persona, informarle cuál es la necesidad y, de estar en la capacidad de hacerlo, incluirlo en las tareas de auxilio.</a:t>
            </a:r>
          </a:p>
          <a:p>
            <a:pPr marL="342900" indent="-342900" algn="just">
              <a:buFont typeface="+mj-lt"/>
              <a:buAutoNum type="arabicPeriod"/>
              <a:defRPr/>
            </a:pP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04BF1E66-F963-4D4F-B007-F75896DCBEDB}"/>
              </a:ext>
            </a:extLst>
          </p:cNvPr>
          <p:cNvSpPr/>
          <p:nvPr/>
        </p:nvSpPr>
        <p:spPr>
          <a:xfrm>
            <a:off x="-154363" y="136525"/>
            <a:ext cx="5258176"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502C29C5-8195-FA4C-B24B-C48CABE40481}"/>
              </a:ext>
            </a:extLst>
          </p:cNvPr>
          <p:cNvSpPr/>
          <p:nvPr/>
        </p:nvSpPr>
        <p:spPr>
          <a:xfrm>
            <a:off x="-154364" y="5953125"/>
            <a:ext cx="6136709"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8" name="CuadroTexto 7">
            <a:extLst>
              <a:ext uri="{FF2B5EF4-FFF2-40B4-BE49-F238E27FC236}">
                <a16:creationId xmlns:a16="http://schemas.microsoft.com/office/drawing/2014/main" xmlns="" id="{846E4B73-B864-9249-A79B-A5AB9D97A10C}"/>
              </a:ext>
            </a:extLst>
          </p:cNvPr>
          <p:cNvSpPr txBox="1"/>
          <p:nvPr/>
        </p:nvSpPr>
        <p:spPr>
          <a:xfrm>
            <a:off x="130175" y="1922463"/>
            <a:ext cx="8883650" cy="42481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FF0000"/>
                </a:solidFill>
                <a:latin typeface="Arial" panose="020B0604020202020204" pitchFamily="34" charset="0"/>
                <a:cs typeface="Arial" panose="020B0604020202020204" pitchFamily="34" charset="0"/>
              </a:rPr>
              <a:t>Discapacidad visual</a:t>
            </a:r>
            <a:r>
              <a:rPr lang="es-MX" b="1" dirty="0">
                <a:solidFill>
                  <a:srgbClr val="FFC000"/>
                </a:solidFill>
                <a:latin typeface="Arial" panose="020B0604020202020204" pitchFamily="34" charset="0"/>
                <a:cs typeface="Arial" panose="020B0604020202020204" pitchFamily="34" charset="0"/>
              </a:rPr>
              <a:t>:</a:t>
            </a:r>
            <a:r>
              <a:rPr lang="es-MX" dirty="0">
                <a:solidFill>
                  <a:srgbClr val="FFC000"/>
                </a:solidFill>
                <a:latin typeface="Arial" panose="020B0604020202020204" pitchFamily="34" charset="0"/>
                <a:cs typeface="Arial" panose="020B0604020202020204" pitchFamily="34" charset="0"/>
              </a:rPr>
              <a:t> </a:t>
            </a:r>
          </a:p>
          <a:p>
            <a:pPr algn="just">
              <a:defRPr/>
            </a:pPr>
            <a:endParaRPr lang="es-MX" dirty="0">
              <a:solidFill>
                <a:srgbClr val="FFC000"/>
              </a:solidFill>
              <a:latin typeface="Arial" panose="020B0604020202020204" pitchFamily="34" charset="0"/>
              <a:cs typeface="Arial" panose="020B0604020202020204" pitchFamily="34" charset="0"/>
            </a:endParaRP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Presentarse de forma clara con la persona como brigadista de emergencias, informando que se está para ayudar.</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Antes de iniciar la evacuación o repliegue, preguntar a la persona si hay algún objeto (bastón, medicamento, teléfono celular, etc.) que deba llevarse indispensablemente, y resguardarlo.</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Informar claramente a la persona de toda acción que se vaya a realizar, así como del estado de la situación, evitando expresiones alarmistas.</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En el punto de reunión, informar a los compañeros brigadistas de la presencia de una </a:t>
            </a:r>
            <a:r>
              <a:rPr lang="es-MX" dirty="0" err="1">
                <a:solidFill>
                  <a:schemeClr val="tx1"/>
                </a:solidFill>
                <a:latin typeface="Arial" panose="020B0604020202020204" pitchFamily="34" charset="0"/>
                <a:cs typeface="Arial" panose="020B0604020202020204" pitchFamily="34" charset="0"/>
              </a:rPr>
              <a:t>PcD</a:t>
            </a:r>
            <a:r>
              <a:rPr lang="es-MX" dirty="0">
                <a:solidFill>
                  <a:schemeClr val="tx1"/>
                </a:solidFill>
                <a:latin typeface="Arial" panose="020B0604020202020204" pitchFamily="34" charset="0"/>
                <a:cs typeface="Arial" panose="020B0604020202020204" pitchFamily="34" charset="0"/>
              </a:rPr>
              <a:t> visual, para adecuar las acciones a sus necesidades.</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No dejar sola a la persona durante la emergencia, mucho menos sin avisarle que vamos a ausentarnos.</a:t>
            </a:r>
          </a:p>
          <a:p>
            <a:pPr marL="342900" indent="-342900" algn="just">
              <a:buFontTx/>
              <a:buAutoNum type="arabicPeriod"/>
              <a:defRPr/>
            </a:pPr>
            <a:endParaRPr lang="es-MX" dirty="0">
              <a:solidFill>
                <a:schemeClr val="tx1"/>
              </a:solidFill>
              <a:latin typeface="Arial" panose="020B0604020202020204" pitchFamily="34" charset="0"/>
              <a:cs typeface="Arial" panose="020B0604020202020204" pitchFamily="34" charset="0"/>
            </a:endParaRPr>
          </a:p>
          <a:p>
            <a:pPr algn="just">
              <a:defRPr/>
            </a:pPr>
            <a:endParaRPr lang="es-MX" dirty="0">
              <a:solidFill>
                <a:schemeClr val="tx1"/>
              </a:solidFill>
              <a:latin typeface="Arial" panose="020B0604020202020204" pitchFamily="34" charset="0"/>
              <a:cs typeface="Arial" panose="020B0604020202020204" pitchFamily="34" charset="0"/>
            </a:endParaRPr>
          </a:p>
        </p:txBody>
      </p:sp>
      <p:pic>
        <p:nvPicPr>
          <p:cNvPr id="29702" name="Imagen 7">
            <a:extLst>
              <a:ext uri="{FF2B5EF4-FFF2-40B4-BE49-F238E27FC236}">
                <a16:creationId xmlns:a16="http://schemas.microsoft.com/office/drawing/2014/main" xmlns="" id="{0699A364-AD2E-274D-B9DB-CD6751BB6C2B}"/>
              </a:ext>
            </a:extLst>
          </p:cNvPr>
          <p:cNvPicPr>
            <a:picLocks noChangeAspect="1"/>
          </p:cNvPicPr>
          <p:nvPr/>
        </p:nvPicPr>
        <p:blipFill>
          <a:blip r:embed="rId2">
            <a:extLst>
              <a:ext uri="{28A0092B-C50C-407E-A947-70E740481C1C}">
                <a14:useLocalDpi xmlns:a14="http://schemas.microsoft.com/office/drawing/2010/main" val="0"/>
              </a:ext>
            </a:extLst>
          </a:blip>
          <a:srcRect l="25560" t="62744" r="67517" b="24857"/>
          <a:stretch>
            <a:fillRect/>
          </a:stretch>
        </p:blipFill>
        <p:spPr bwMode="auto">
          <a:xfrm>
            <a:off x="3903663" y="1349375"/>
            <a:ext cx="120015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66A79B1D-5C7D-FE48-A4BA-09AD6140E6B0}"/>
              </a:ext>
            </a:extLst>
          </p:cNvPr>
          <p:cNvSpPr/>
          <p:nvPr/>
        </p:nvSpPr>
        <p:spPr>
          <a:xfrm>
            <a:off x="-131116" y="136525"/>
            <a:ext cx="531529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CFC79979-2EF7-4043-A5F6-B59BE1E35DFD}"/>
              </a:ext>
            </a:extLst>
          </p:cNvPr>
          <p:cNvSpPr/>
          <p:nvPr/>
        </p:nvSpPr>
        <p:spPr>
          <a:xfrm>
            <a:off x="-131117" y="5953125"/>
            <a:ext cx="6105713"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10" name="CuadroTexto 9">
            <a:extLst>
              <a:ext uri="{FF2B5EF4-FFF2-40B4-BE49-F238E27FC236}">
                <a16:creationId xmlns:a16="http://schemas.microsoft.com/office/drawing/2014/main" xmlns="" id="{A3B3017F-0552-C944-96F6-B87E349B138F}"/>
              </a:ext>
            </a:extLst>
          </p:cNvPr>
          <p:cNvSpPr txBox="1"/>
          <p:nvPr/>
        </p:nvSpPr>
        <p:spPr>
          <a:xfrm>
            <a:off x="169863" y="2149475"/>
            <a:ext cx="8721725" cy="39703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00B050"/>
                </a:solidFill>
                <a:latin typeface="Arial" panose="020B0604020202020204" pitchFamily="34" charset="0"/>
                <a:cs typeface="Arial" panose="020B0604020202020204" pitchFamily="34" charset="0"/>
              </a:rPr>
              <a:t>Discapacidad auditiva:</a:t>
            </a:r>
            <a:r>
              <a:rPr lang="es-MX" dirty="0">
                <a:solidFill>
                  <a:srgbClr val="00B050"/>
                </a:solidFill>
                <a:latin typeface="Arial" panose="020B0604020202020204" pitchFamily="34" charset="0"/>
                <a:cs typeface="Arial" panose="020B0604020202020204" pitchFamily="34" charset="0"/>
              </a:rPr>
              <a:t> </a:t>
            </a:r>
          </a:p>
          <a:p>
            <a:pPr algn="just">
              <a:defRPr/>
            </a:pPr>
            <a:endParaRPr lang="es-MX" dirty="0">
              <a:solidFill>
                <a:schemeClr val="tx1"/>
              </a:solidFill>
              <a:latin typeface="Arial" panose="020B0604020202020204" pitchFamily="34" charset="0"/>
              <a:cs typeface="Arial" panose="020B0604020202020204" pitchFamily="34" charset="0"/>
            </a:endParaRP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Aproximarse siempre a la persona de frente, para que facilitar que lea nuestros labios al darle indicaciones.</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Explorar medios alternos de comunicación (escritura o mímica) para reducir la brecha de lenguaje con la persona.</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Determinar si hay alguien cercano a la persona que pueda ayudar con la traducción de las instrucciones e información.</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Con el consentimiento de la persona, tratar de mantener el contacto tomándola de la mano o de los hombros, para evitar que se rezague durante los desplazamientos.</a:t>
            </a:r>
          </a:p>
          <a:p>
            <a:pPr marL="342900" indent="-342900" algn="just">
              <a:buFont typeface="+mj-lt"/>
              <a:buAutoNum type="arabicPeriod"/>
              <a:defRPr/>
            </a:pPr>
            <a:r>
              <a:rPr lang="es-MX" dirty="0">
                <a:solidFill>
                  <a:schemeClr val="tx1"/>
                </a:solidFill>
                <a:latin typeface="Arial" panose="020B0604020202020204" pitchFamily="34" charset="0"/>
                <a:cs typeface="Arial" panose="020B0604020202020204" pitchFamily="34" charset="0"/>
              </a:rPr>
              <a:t>En el punto de reunión, informar a los compañeros brigadistas de la presencia de la </a:t>
            </a:r>
            <a:r>
              <a:rPr lang="es-MX" dirty="0" err="1">
                <a:solidFill>
                  <a:schemeClr val="tx1"/>
                </a:solidFill>
                <a:latin typeface="Arial" panose="020B0604020202020204" pitchFamily="34" charset="0"/>
                <a:cs typeface="Arial" panose="020B0604020202020204" pitchFamily="34" charset="0"/>
              </a:rPr>
              <a:t>PcD</a:t>
            </a:r>
            <a:r>
              <a:rPr lang="es-MX" dirty="0">
                <a:solidFill>
                  <a:schemeClr val="tx1"/>
                </a:solidFill>
                <a:latin typeface="Arial" panose="020B0604020202020204" pitchFamily="34" charset="0"/>
                <a:cs typeface="Arial" panose="020B0604020202020204" pitchFamily="34" charset="0"/>
              </a:rPr>
              <a:t> auditiva, para ajustar las acciones a sus necesidades.</a:t>
            </a:r>
          </a:p>
          <a:p>
            <a:pPr marL="342900" indent="-342900" algn="just">
              <a:buFont typeface="+mj-lt"/>
              <a:buAutoNum type="arabicPeriod"/>
              <a:defRPr/>
            </a:pPr>
            <a:endParaRPr lang="es-MX" dirty="0">
              <a:solidFill>
                <a:schemeClr val="tx1"/>
              </a:solidFill>
              <a:latin typeface="Arial" panose="020B0604020202020204" pitchFamily="34" charset="0"/>
              <a:cs typeface="Arial" panose="020B0604020202020204" pitchFamily="34" charset="0"/>
            </a:endParaRPr>
          </a:p>
        </p:txBody>
      </p:sp>
      <p:pic>
        <p:nvPicPr>
          <p:cNvPr id="30726" name="Imagen 1">
            <a:extLst>
              <a:ext uri="{FF2B5EF4-FFF2-40B4-BE49-F238E27FC236}">
                <a16:creationId xmlns:a16="http://schemas.microsoft.com/office/drawing/2014/main" xmlns="" id="{9788850B-DFC8-CC49-A858-36485C278870}"/>
              </a:ext>
            </a:extLst>
          </p:cNvPr>
          <p:cNvPicPr>
            <a:picLocks noChangeAspect="1"/>
          </p:cNvPicPr>
          <p:nvPr/>
        </p:nvPicPr>
        <p:blipFill>
          <a:blip r:embed="rId2">
            <a:extLst>
              <a:ext uri="{28A0092B-C50C-407E-A947-70E740481C1C}">
                <a14:useLocalDpi xmlns:a14="http://schemas.microsoft.com/office/drawing/2010/main" val="0"/>
              </a:ext>
            </a:extLst>
          </a:blip>
          <a:srcRect l="25665" t="54478" r="67622" b="33319"/>
          <a:stretch>
            <a:fillRect/>
          </a:stretch>
        </p:blipFill>
        <p:spPr bwMode="auto">
          <a:xfrm>
            <a:off x="3922713" y="1285875"/>
            <a:ext cx="11620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D6ABA9B5-4829-D949-BCBE-6B459D328E98}"/>
              </a:ext>
            </a:extLst>
          </p:cNvPr>
          <p:cNvSpPr/>
          <p:nvPr/>
        </p:nvSpPr>
        <p:spPr>
          <a:xfrm>
            <a:off x="-162112" y="136525"/>
            <a:ext cx="5268804"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1E054B1A-EDC8-6444-A222-8BA70583F9C3}"/>
              </a:ext>
            </a:extLst>
          </p:cNvPr>
          <p:cNvSpPr/>
          <p:nvPr/>
        </p:nvSpPr>
        <p:spPr>
          <a:xfrm>
            <a:off x="-162112" y="5960875"/>
            <a:ext cx="851785"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II</a:t>
            </a:r>
          </a:p>
        </p:txBody>
      </p:sp>
      <p:sp>
        <p:nvSpPr>
          <p:cNvPr id="3078" name="CuadroTexto 6">
            <a:extLst>
              <a:ext uri="{FF2B5EF4-FFF2-40B4-BE49-F238E27FC236}">
                <a16:creationId xmlns:a16="http://schemas.microsoft.com/office/drawing/2014/main" xmlns="" id="{F5E8F4F5-E542-4A43-900E-6FEE7383834C}"/>
              </a:ext>
            </a:extLst>
          </p:cNvPr>
          <p:cNvSpPr txBox="1">
            <a:spLocks noChangeArrowheads="1"/>
          </p:cNvSpPr>
          <p:nvPr/>
        </p:nvSpPr>
        <p:spPr bwMode="auto">
          <a:xfrm>
            <a:off x="266700" y="1319213"/>
            <a:ext cx="600392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defRPr/>
            </a:pPr>
            <a:r>
              <a:rPr lang="es-MX" sz="2400" b="1" dirty="0">
                <a:solidFill>
                  <a:schemeClr val="tx2"/>
                </a:solidFill>
                <a:latin typeface="Arial" panose="020B0604020202020204" pitchFamily="34" charset="0"/>
                <a:cs typeface="Arial" panose="020B0604020202020204" pitchFamily="34" charset="0"/>
              </a:rPr>
              <a:t>Contenidos</a:t>
            </a:r>
            <a:endParaRPr lang="es-MX" sz="1800" dirty="0">
              <a:solidFill>
                <a:schemeClr val="tx2"/>
              </a:solidFill>
              <a:latin typeface="Arial" panose="020B0604020202020204" pitchFamily="34" charset="0"/>
              <a:cs typeface="Arial" panose="020B0604020202020204" pitchFamily="34" charset="0"/>
            </a:endParaRPr>
          </a:p>
          <a:p>
            <a:pPr algn="just">
              <a:spcBef>
                <a:spcPct val="0"/>
              </a:spcBef>
              <a:buFontTx/>
              <a:buNone/>
              <a:defRPr/>
            </a:pPr>
            <a:endParaRPr lang="es-MX" sz="1800" b="1" dirty="0">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Ø"/>
              <a:defRPr/>
            </a:pPr>
            <a:r>
              <a:rPr lang="es-MX" sz="1800" dirty="0">
                <a:latin typeface="Arial" panose="020B0604020202020204" pitchFamily="34" charset="0"/>
                <a:cs typeface="Arial" panose="020B0604020202020204" pitchFamily="34" charset="0"/>
              </a:rPr>
              <a:t>Tema 1. Marco conceptual</a:t>
            </a:r>
          </a:p>
          <a:p>
            <a:pPr marL="285750" indent="-285750" algn="just">
              <a:spcBef>
                <a:spcPct val="0"/>
              </a:spcBef>
              <a:buFont typeface="Wingdings" panose="05000000000000000000" pitchFamily="2" charset="2"/>
              <a:buChar char="Ø"/>
              <a:defRPr/>
            </a:pPr>
            <a:endParaRPr lang="es-MX" sz="1800" dirty="0">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Ø"/>
              <a:defRPr/>
            </a:pPr>
            <a:r>
              <a:rPr lang="es-MX" sz="1800" dirty="0">
                <a:latin typeface="Arial" panose="020B0604020202020204" pitchFamily="34" charset="0"/>
                <a:cs typeface="Arial" panose="020B0604020202020204" pitchFamily="34" charset="0"/>
              </a:rPr>
              <a:t>Tema 2. Riesgos que podrían activar la alarma</a:t>
            </a:r>
          </a:p>
          <a:p>
            <a:pPr marL="285750" indent="-285750" algn="just">
              <a:spcBef>
                <a:spcPct val="0"/>
              </a:spcBef>
              <a:buFont typeface="Wingdings" panose="05000000000000000000" pitchFamily="2" charset="2"/>
              <a:buChar char="Ø"/>
              <a:defRPr/>
            </a:pPr>
            <a:endParaRPr lang="es-MX" sz="1800" dirty="0">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Ø"/>
              <a:defRPr/>
            </a:pPr>
            <a:r>
              <a:rPr lang="es-MX" sz="1800" dirty="0">
                <a:latin typeface="Arial" panose="020B0604020202020204" pitchFamily="34" charset="0"/>
                <a:cs typeface="Arial" panose="020B0604020202020204" pitchFamily="34" charset="0"/>
              </a:rPr>
              <a:t>Tema 3. Derechos y auxilio de personas mayores y/o con alguna discapacidad en emergencias y desastres</a:t>
            </a:r>
          </a:p>
          <a:p>
            <a:pPr marL="285750" indent="-285750" algn="just">
              <a:spcBef>
                <a:spcPct val="0"/>
              </a:spcBef>
              <a:buFont typeface="Wingdings" panose="05000000000000000000" pitchFamily="2" charset="2"/>
              <a:buChar char="Ø"/>
              <a:defRPr/>
            </a:pPr>
            <a:endParaRPr lang="es-MX" sz="1800" dirty="0">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Ø"/>
              <a:defRPr/>
            </a:pPr>
            <a:r>
              <a:rPr lang="es-MX" sz="1800" dirty="0">
                <a:latin typeface="Arial" panose="020B0604020202020204" pitchFamily="34" charset="0"/>
                <a:cs typeface="Arial" panose="020B0604020202020204" pitchFamily="34" charset="0"/>
              </a:rPr>
              <a:t>Tema 4. Señalética y extintores</a:t>
            </a:r>
          </a:p>
          <a:p>
            <a:pPr marL="285750" indent="-285750" algn="just">
              <a:spcBef>
                <a:spcPct val="0"/>
              </a:spcBef>
              <a:buFont typeface="Wingdings" panose="05000000000000000000" pitchFamily="2" charset="2"/>
              <a:buChar char="Ø"/>
              <a:defRPr/>
            </a:pPr>
            <a:endParaRPr lang="es-MX" sz="1800" dirty="0">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Ø"/>
              <a:defRPr/>
            </a:pPr>
            <a:r>
              <a:rPr lang="es-MX" sz="1800" dirty="0">
                <a:latin typeface="Arial" panose="020B0604020202020204" pitchFamily="34" charset="0"/>
                <a:cs typeface="Arial" panose="020B0604020202020204" pitchFamily="34" charset="0"/>
              </a:rPr>
              <a:t>Tema 5. Procedimiento de emergencia por activación de alarma</a:t>
            </a:r>
          </a:p>
          <a:p>
            <a:pPr algn="just">
              <a:spcBef>
                <a:spcPct val="0"/>
              </a:spcBef>
              <a:buFontTx/>
              <a:buNone/>
              <a:defRPr/>
            </a:pPr>
            <a:endParaRPr lang="es-MX" sz="1800" dirty="0">
              <a:latin typeface="Arial" panose="020B0604020202020204" pitchFamily="34" charset="0"/>
              <a:cs typeface="Arial" panose="020B0604020202020204" pitchFamily="34" charset="0"/>
            </a:endParaRPr>
          </a:p>
          <a:p>
            <a:pPr algn="just">
              <a:spcBef>
                <a:spcPct val="0"/>
              </a:spcBef>
              <a:buFontTx/>
              <a:buNone/>
              <a:defRPr/>
            </a:pPr>
            <a:endParaRPr lang="es-MX" sz="1800" dirty="0">
              <a:latin typeface="Arial" panose="020B0604020202020204" pitchFamily="34" charset="0"/>
              <a:cs typeface="Arial" panose="020B0604020202020204" pitchFamily="34" charset="0"/>
            </a:endParaRPr>
          </a:p>
        </p:txBody>
      </p:sp>
      <p:pic>
        <p:nvPicPr>
          <p:cNvPr id="4102" name="Picture 2" descr="Bildergebnis für check list">
            <a:extLst>
              <a:ext uri="{FF2B5EF4-FFF2-40B4-BE49-F238E27FC236}">
                <a16:creationId xmlns:a16="http://schemas.microsoft.com/office/drawing/2014/main" xmlns="" id="{0EF72841-0F53-D74F-888B-B9024F5AD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75" r="9048"/>
          <a:stretch>
            <a:fillRect/>
          </a:stretch>
        </p:blipFill>
        <p:spPr bwMode="auto">
          <a:xfrm>
            <a:off x="6537325" y="2178050"/>
            <a:ext cx="21431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4DDF0432-531E-194F-A0BA-958C6E4E9BE7}"/>
              </a:ext>
            </a:extLst>
          </p:cNvPr>
          <p:cNvSpPr/>
          <p:nvPr/>
        </p:nvSpPr>
        <p:spPr>
          <a:xfrm>
            <a:off x="-169862" y="136525"/>
            <a:ext cx="5341937"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4466216D-3BA7-D84F-B7F5-370ABB17EC88}"/>
              </a:ext>
            </a:extLst>
          </p:cNvPr>
          <p:cNvSpPr/>
          <p:nvPr/>
        </p:nvSpPr>
        <p:spPr>
          <a:xfrm>
            <a:off x="-134426" y="5953125"/>
            <a:ext cx="6116772"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7" name="CuadroTexto 6">
            <a:extLst>
              <a:ext uri="{FF2B5EF4-FFF2-40B4-BE49-F238E27FC236}">
                <a16:creationId xmlns:a16="http://schemas.microsoft.com/office/drawing/2014/main" xmlns="" id="{88DEDD87-A021-1448-AB4E-1F906EA02153}"/>
              </a:ext>
            </a:extLst>
          </p:cNvPr>
          <p:cNvSpPr txBox="1"/>
          <p:nvPr/>
        </p:nvSpPr>
        <p:spPr>
          <a:xfrm>
            <a:off x="169863" y="2028825"/>
            <a:ext cx="8721725" cy="42465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C00000"/>
                </a:solidFill>
                <a:latin typeface="Arial" panose="020B0604020202020204" pitchFamily="34" charset="0"/>
                <a:cs typeface="Arial" panose="020B0604020202020204" pitchFamily="34" charset="0"/>
              </a:rPr>
              <a:t>Discapacidad intelectual:</a:t>
            </a:r>
            <a:r>
              <a:rPr lang="es-MX" dirty="0">
                <a:solidFill>
                  <a:srgbClr val="C00000"/>
                </a:solidFill>
                <a:latin typeface="Arial" panose="020B0604020202020204" pitchFamily="34" charset="0"/>
                <a:cs typeface="Arial" panose="020B0604020202020204" pitchFamily="34" charset="0"/>
              </a:rPr>
              <a:t> </a:t>
            </a:r>
          </a:p>
          <a:p>
            <a:pPr algn="just">
              <a:defRPr/>
            </a:pPr>
            <a:endParaRPr lang="es-MX" dirty="0">
              <a:solidFill>
                <a:srgbClr val="C00000"/>
              </a:solidFill>
              <a:latin typeface="Arial" panose="020B0604020202020204" pitchFamily="34" charset="0"/>
              <a:cs typeface="Arial" panose="020B0604020202020204" pitchFamily="34" charset="0"/>
            </a:endParaRP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Dirigirse a la persona con la mayor claridad posible, usando un lenguaje sencillo y tratando de comunicar las cosas desde la perspectiva del interlocutor.</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Siempre explicar cada acción que se realizará para auxiliar de antemano y durante su ejecución, de ser necesario.</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Evitar ser condescendiente con la persona e incluirlo en las acciones de auxilio siempre que sea necesario y posible.</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Evitar desplantes de irritación e impaciencia hacia la persona si no comprende las indicaciones la primera o segunda vez. Explicar las cosas tantas veces como haga falta.</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En el punto de reunión, informar a los compañeros brigadistas de la presencia de la </a:t>
            </a:r>
            <a:r>
              <a:rPr lang="es-MX" dirty="0" err="1">
                <a:solidFill>
                  <a:schemeClr val="tx1"/>
                </a:solidFill>
                <a:latin typeface="Arial" panose="020B0604020202020204" pitchFamily="34" charset="0"/>
                <a:cs typeface="Arial" panose="020B0604020202020204" pitchFamily="34" charset="0"/>
              </a:rPr>
              <a:t>PcD</a:t>
            </a:r>
            <a:r>
              <a:rPr lang="es-MX" dirty="0">
                <a:solidFill>
                  <a:schemeClr val="tx1"/>
                </a:solidFill>
                <a:latin typeface="Arial" panose="020B0604020202020204" pitchFamily="34" charset="0"/>
                <a:cs typeface="Arial" panose="020B0604020202020204" pitchFamily="34" charset="0"/>
              </a:rPr>
              <a:t> intelectual, para ajustar las acciones a sus necesidades.</a:t>
            </a:r>
          </a:p>
          <a:p>
            <a:pPr marL="342900" indent="-342900" algn="just">
              <a:buFontTx/>
              <a:buAutoNum type="arabicPeriod"/>
              <a:defRPr/>
            </a:pPr>
            <a:endParaRPr lang="es-MX" dirty="0">
              <a:solidFill>
                <a:schemeClr val="tx1"/>
              </a:solidFill>
              <a:latin typeface="Arial" panose="020B0604020202020204" pitchFamily="34" charset="0"/>
              <a:cs typeface="Arial" panose="020B0604020202020204" pitchFamily="34" charset="0"/>
            </a:endParaRPr>
          </a:p>
          <a:p>
            <a:pPr marL="342900" indent="-342900" algn="just">
              <a:buFontTx/>
              <a:buAutoNum type="arabicPeriod"/>
              <a:defRPr/>
            </a:pPr>
            <a:endParaRPr lang="es-MX" dirty="0">
              <a:solidFill>
                <a:schemeClr val="tx1"/>
              </a:solidFill>
              <a:latin typeface="Arial" panose="020B0604020202020204" pitchFamily="34" charset="0"/>
              <a:cs typeface="Arial" panose="020B0604020202020204" pitchFamily="34" charset="0"/>
            </a:endParaRPr>
          </a:p>
        </p:txBody>
      </p:sp>
      <p:pic>
        <p:nvPicPr>
          <p:cNvPr id="31750" name="Imagen 2">
            <a:extLst>
              <a:ext uri="{FF2B5EF4-FFF2-40B4-BE49-F238E27FC236}">
                <a16:creationId xmlns:a16="http://schemas.microsoft.com/office/drawing/2014/main" xmlns="" id="{2DB80648-EBA4-384B-8E16-C58A47B599EE}"/>
              </a:ext>
            </a:extLst>
          </p:cNvPr>
          <p:cNvPicPr>
            <a:picLocks noChangeAspect="1"/>
          </p:cNvPicPr>
          <p:nvPr/>
        </p:nvPicPr>
        <p:blipFill>
          <a:blip r:embed="rId2">
            <a:extLst>
              <a:ext uri="{28A0092B-C50C-407E-A947-70E740481C1C}">
                <a14:useLocalDpi xmlns:a14="http://schemas.microsoft.com/office/drawing/2010/main" val="0"/>
              </a:ext>
            </a:extLst>
          </a:blip>
          <a:srcRect l="24931" t="46605" r="68251" b="41193"/>
          <a:stretch>
            <a:fillRect/>
          </a:stretch>
        </p:blipFill>
        <p:spPr bwMode="auto">
          <a:xfrm>
            <a:off x="3970338" y="1231900"/>
            <a:ext cx="12017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CD6FA523-F03E-3E47-9E16-9F08A2888383}"/>
              </a:ext>
            </a:extLst>
          </p:cNvPr>
          <p:cNvSpPr/>
          <p:nvPr/>
        </p:nvSpPr>
        <p:spPr>
          <a:xfrm>
            <a:off x="-162113" y="136525"/>
            <a:ext cx="533418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F244EDD6-27E6-2945-AB0D-9911BEC4F98B}"/>
              </a:ext>
            </a:extLst>
          </p:cNvPr>
          <p:cNvSpPr/>
          <p:nvPr/>
        </p:nvSpPr>
        <p:spPr>
          <a:xfrm>
            <a:off x="-162113" y="5953125"/>
            <a:ext cx="6152208"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9" name="CuadroTexto 8">
            <a:extLst>
              <a:ext uri="{FF2B5EF4-FFF2-40B4-BE49-F238E27FC236}">
                <a16:creationId xmlns:a16="http://schemas.microsoft.com/office/drawing/2014/main" xmlns="" id="{F0664191-8ED0-804B-AFB0-7DA989BFD645}"/>
              </a:ext>
            </a:extLst>
          </p:cNvPr>
          <p:cNvSpPr txBox="1"/>
          <p:nvPr/>
        </p:nvSpPr>
        <p:spPr>
          <a:xfrm>
            <a:off x="169863" y="2046288"/>
            <a:ext cx="8605837" cy="36941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s-MX" b="1" dirty="0">
                <a:solidFill>
                  <a:srgbClr val="7030A0"/>
                </a:solidFill>
                <a:latin typeface="Arial" panose="020B0604020202020204" pitchFamily="34" charset="0"/>
                <a:cs typeface="Arial" panose="020B0604020202020204" pitchFamily="34" charset="0"/>
              </a:rPr>
              <a:t>Discapacidad mental:</a:t>
            </a:r>
            <a:r>
              <a:rPr lang="es-MX" dirty="0">
                <a:solidFill>
                  <a:srgbClr val="7030A0"/>
                </a:solidFill>
                <a:latin typeface="Arial" panose="020B0604020202020204" pitchFamily="34" charset="0"/>
                <a:cs typeface="Arial" panose="020B0604020202020204" pitchFamily="34" charset="0"/>
              </a:rPr>
              <a:t> </a:t>
            </a:r>
            <a:endParaRPr lang="es-MX" dirty="0">
              <a:solidFill>
                <a:schemeClr val="tx1"/>
              </a:solidFill>
              <a:latin typeface="Arial" panose="020B0604020202020204" pitchFamily="34" charset="0"/>
              <a:cs typeface="Arial" panose="020B0604020202020204" pitchFamily="34" charset="0"/>
            </a:endParaRPr>
          </a:p>
          <a:p>
            <a:pPr algn="just">
              <a:defRPr/>
            </a:pPr>
            <a:endParaRPr lang="es-MX" dirty="0">
              <a:solidFill>
                <a:schemeClr val="tx1"/>
              </a:solidFill>
              <a:latin typeface="Arial" panose="020B0604020202020204" pitchFamily="34" charset="0"/>
              <a:cs typeface="Arial" panose="020B0604020202020204" pitchFamily="34" charset="0"/>
            </a:endParaRP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Siempre aproximarse de frente a la persona, con los brazos abiertos y las palmas hacia el exterior.</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Jamás tratar de tocar a la persona sin su consentimiento.</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Emplear un tono de voz calmado y paciente hacia la persona.</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Identificar si la persona está sola o acompañada de alguien más; de estar acompañada, asegurarse de evacuar o replegarse en compañía de ambos, el acompañante puede ser un gran auxiliar en la atención de la persona.</a:t>
            </a:r>
          </a:p>
          <a:p>
            <a:pPr marL="342900" indent="-342900" algn="just">
              <a:buFontTx/>
              <a:buAutoNum type="arabicPeriod"/>
              <a:defRPr/>
            </a:pPr>
            <a:r>
              <a:rPr lang="es-MX" dirty="0">
                <a:solidFill>
                  <a:schemeClr val="tx1"/>
                </a:solidFill>
                <a:latin typeface="Arial" panose="020B0604020202020204" pitchFamily="34" charset="0"/>
                <a:cs typeface="Arial" panose="020B0604020202020204" pitchFamily="34" charset="0"/>
              </a:rPr>
              <a:t>En el punto de reunión, informar a los compañeros brigadistas de la presencia de la </a:t>
            </a:r>
            <a:r>
              <a:rPr lang="es-MX" dirty="0" err="1">
                <a:solidFill>
                  <a:schemeClr val="tx1"/>
                </a:solidFill>
                <a:latin typeface="Arial" panose="020B0604020202020204" pitchFamily="34" charset="0"/>
                <a:cs typeface="Arial" panose="020B0604020202020204" pitchFamily="34" charset="0"/>
              </a:rPr>
              <a:t>PcD</a:t>
            </a:r>
            <a:r>
              <a:rPr lang="es-MX" dirty="0">
                <a:solidFill>
                  <a:schemeClr val="tx1"/>
                </a:solidFill>
                <a:latin typeface="Arial" panose="020B0604020202020204" pitchFamily="34" charset="0"/>
                <a:cs typeface="Arial" panose="020B0604020202020204" pitchFamily="34" charset="0"/>
              </a:rPr>
              <a:t> mental, para ajustar las acciones a sus necesidades.</a:t>
            </a:r>
          </a:p>
          <a:p>
            <a:pPr algn="just">
              <a:defRPr/>
            </a:pPr>
            <a:endParaRPr lang="es-MX" dirty="0">
              <a:solidFill>
                <a:schemeClr val="tx1"/>
              </a:solidFill>
              <a:latin typeface="Arial" panose="020B0604020202020204" pitchFamily="34" charset="0"/>
              <a:cs typeface="Arial" panose="020B0604020202020204" pitchFamily="34" charset="0"/>
            </a:endParaRPr>
          </a:p>
          <a:p>
            <a:pPr marL="342900" indent="-342900" algn="just">
              <a:buFontTx/>
              <a:buAutoNum type="arabicPeriod"/>
              <a:defRPr/>
            </a:pPr>
            <a:endParaRPr lang="es-MX" dirty="0">
              <a:solidFill>
                <a:schemeClr val="tx1"/>
              </a:solidFill>
              <a:latin typeface="Arial" panose="020B0604020202020204" pitchFamily="34" charset="0"/>
              <a:cs typeface="Arial" panose="020B0604020202020204" pitchFamily="34" charset="0"/>
            </a:endParaRPr>
          </a:p>
        </p:txBody>
      </p:sp>
      <p:pic>
        <p:nvPicPr>
          <p:cNvPr id="32774" name="Imagen 8">
            <a:extLst>
              <a:ext uri="{FF2B5EF4-FFF2-40B4-BE49-F238E27FC236}">
                <a16:creationId xmlns:a16="http://schemas.microsoft.com/office/drawing/2014/main" xmlns="" id="{8C2620E8-2A03-5046-A85C-E29A82028A96}"/>
              </a:ext>
            </a:extLst>
          </p:cNvPr>
          <p:cNvPicPr>
            <a:picLocks noChangeAspect="1"/>
          </p:cNvPicPr>
          <p:nvPr/>
        </p:nvPicPr>
        <p:blipFill>
          <a:blip r:embed="rId2">
            <a:extLst>
              <a:ext uri="{28A0092B-C50C-407E-A947-70E740481C1C}">
                <a14:useLocalDpi xmlns:a14="http://schemas.microsoft.com/office/drawing/2010/main" val="0"/>
              </a:ext>
            </a:extLst>
          </a:blip>
          <a:srcRect l="24721" t="71600" r="68146" b="16788"/>
          <a:stretch>
            <a:fillRect/>
          </a:stretch>
        </p:blipFill>
        <p:spPr bwMode="auto">
          <a:xfrm>
            <a:off x="3876675" y="1231900"/>
            <a:ext cx="1295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B7F197B1-17F4-2E47-8CB8-640AF6BDC4C0}"/>
              </a:ext>
            </a:extLst>
          </p:cNvPr>
          <p:cNvSpPr/>
          <p:nvPr/>
        </p:nvSpPr>
        <p:spPr>
          <a:xfrm>
            <a:off x="-131116" y="136525"/>
            <a:ext cx="5338547"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B71192F-CC33-D94C-8643-DDFFE534C9D2}"/>
              </a:ext>
            </a:extLst>
          </p:cNvPr>
          <p:cNvSpPr/>
          <p:nvPr/>
        </p:nvSpPr>
        <p:spPr>
          <a:xfrm>
            <a:off x="-131117" y="5953125"/>
            <a:ext cx="6082465"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b="1" dirty="0">
                <a:solidFill>
                  <a:prstClr val="white"/>
                </a:solidFill>
                <a:latin typeface="Arial" panose="020B0604020202020204" pitchFamily="34" charset="0"/>
                <a:cs typeface="Arial" panose="020B0604020202020204" pitchFamily="34" charset="0"/>
              </a:rPr>
              <a:t>Tema 3. Derechos y auxilio de personas mayores y/o con alguna discapacidad en emergencias y desastres</a:t>
            </a:r>
          </a:p>
        </p:txBody>
      </p:sp>
      <p:sp>
        <p:nvSpPr>
          <p:cNvPr id="33797" name="CuadroTexto 6">
            <a:extLst>
              <a:ext uri="{FF2B5EF4-FFF2-40B4-BE49-F238E27FC236}">
                <a16:creationId xmlns:a16="http://schemas.microsoft.com/office/drawing/2014/main" xmlns="" id="{5AFEE068-39F9-2E47-AA2B-D223A146AEC8}"/>
              </a:ext>
            </a:extLst>
          </p:cNvPr>
          <p:cNvSpPr txBox="1">
            <a:spLocks noChangeArrowheads="1"/>
          </p:cNvSpPr>
          <p:nvPr/>
        </p:nvSpPr>
        <p:spPr bwMode="auto">
          <a:xfrm>
            <a:off x="2701925" y="4668838"/>
            <a:ext cx="36306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800" b="1" i="1">
                <a:latin typeface="Arial" panose="020B0604020202020204" pitchFamily="34" charset="0"/>
                <a:cs typeface="Arial" panose="020B0604020202020204" pitchFamily="34" charset="0"/>
              </a:rPr>
              <a:t>Protección Civil para todos y todas</a:t>
            </a:r>
            <a:endParaRPr lang="es-MX" altLang="es-MX" sz="2800" i="1">
              <a:latin typeface="Arial" panose="020B0604020202020204" pitchFamily="34" charset="0"/>
              <a:cs typeface="Arial" panose="020B0604020202020204" pitchFamily="34" charset="0"/>
            </a:endParaRPr>
          </a:p>
        </p:txBody>
      </p:sp>
      <p:pic>
        <p:nvPicPr>
          <p:cNvPr id="33798" name="Picture 2" descr="Bildergebnis für actividad de aprendizaje icono">
            <a:extLst>
              <a:ext uri="{FF2B5EF4-FFF2-40B4-BE49-F238E27FC236}">
                <a16:creationId xmlns:a16="http://schemas.microsoft.com/office/drawing/2014/main" xmlns="" id="{12B29B87-10A7-B044-9990-D973FDCBF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5257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CuadroTexto 8">
            <a:extLst>
              <a:ext uri="{FF2B5EF4-FFF2-40B4-BE49-F238E27FC236}">
                <a16:creationId xmlns:a16="http://schemas.microsoft.com/office/drawing/2014/main" xmlns="" id="{EB476D41-DE59-CD49-9663-DE00B3CC7137}"/>
              </a:ext>
            </a:extLst>
          </p:cNvPr>
          <p:cNvSpPr txBox="1">
            <a:spLocks noChangeArrowheads="1"/>
          </p:cNvSpPr>
          <p:nvPr/>
        </p:nvSpPr>
        <p:spPr bwMode="auto">
          <a:xfrm>
            <a:off x="2408238" y="1739900"/>
            <a:ext cx="478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2800" b="1">
                <a:latin typeface="Arial" panose="020B0604020202020204" pitchFamily="34" charset="0"/>
                <a:cs typeface="Arial" panose="020B0604020202020204" pitchFamily="34" charset="0"/>
              </a:rPr>
              <a:t>Actividad de aprendizaje 3</a:t>
            </a:r>
            <a:endParaRPr lang="es-MX" altLang="es-MX" sz="280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B39B0A4B-1BE4-A546-8D25-E3ACF211AF97}"/>
              </a:ext>
            </a:extLst>
          </p:cNvPr>
          <p:cNvSpPr/>
          <p:nvPr/>
        </p:nvSpPr>
        <p:spPr>
          <a:xfrm>
            <a:off x="-162113" y="136525"/>
            <a:ext cx="5346296"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AFB5BC1-7AA5-2F40-8F74-3BDB5B5EF437}"/>
              </a:ext>
            </a:extLst>
          </p:cNvPr>
          <p:cNvSpPr/>
          <p:nvPr/>
        </p:nvSpPr>
        <p:spPr>
          <a:xfrm>
            <a:off x="-162112" y="5953125"/>
            <a:ext cx="4455144"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4. Señalética y extintores</a:t>
            </a:r>
          </a:p>
        </p:txBody>
      </p:sp>
      <p:pic>
        <p:nvPicPr>
          <p:cNvPr id="34821" name="Imagen 1">
            <a:extLst>
              <a:ext uri="{FF2B5EF4-FFF2-40B4-BE49-F238E27FC236}">
                <a16:creationId xmlns:a16="http://schemas.microsoft.com/office/drawing/2014/main" xmlns="" id="{1B266C68-0F14-3D4E-905B-B34003CF0E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1925" y="1350963"/>
            <a:ext cx="3830638"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6DA8D27C-4146-2F46-AEC4-131DC11178D2}"/>
              </a:ext>
            </a:extLst>
          </p:cNvPr>
          <p:cNvSpPr/>
          <p:nvPr/>
        </p:nvSpPr>
        <p:spPr>
          <a:xfrm>
            <a:off x="-146615" y="136525"/>
            <a:ext cx="529980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1DDD13BC-D239-5E44-B868-C07AF58A1E73}"/>
              </a:ext>
            </a:extLst>
          </p:cNvPr>
          <p:cNvSpPr/>
          <p:nvPr/>
        </p:nvSpPr>
        <p:spPr>
          <a:xfrm>
            <a:off x="-146615" y="5953125"/>
            <a:ext cx="4462893"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35845" name="CuadroTexto 1">
            <a:extLst>
              <a:ext uri="{FF2B5EF4-FFF2-40B4-BE49-F238E27FC236}">
                <a16:creationId xmlns:a16="http://schemas.microsoft.com/office/drawing/2014/main" xmlns="" id="{FE5D2B21-3F82-4F4D-A097-81206A010383}"/>
              </a:ext>
            </a:extLst>
          </p:cNvPr>
          <p:cNvSpPr txBox="1">
            <a:spLocks noChangeArrowheads="1"/>
          </p:cNvSpPr>
          <p:nvPr/>
        </p:nvSpPr>
        <p:spPr bwMode="auto">
          <a:xfrm>
            <a:off x="176213" y="1611313"/>
            <a:ext cx="86550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En los distintos inmuebles de la USEBEQ, encontramos diversos señalamientos que deben informarnos sobre aspectos cruciales en caso de que se presente una emergencia en nuestro espacio de trabajo. Estos señalamientos deben concordar con lo estipulado en la  </a:t>
            </a:r>
            <a:r>
              <a:rPr lang="es-MX" altLang="es-MX" sz="1800" b="1">
                <a:latin typeface="Arial" panose="020B0604020202020204" pitchFamily="34" charset="0"/>
                <a:cs typeface="Arial" panose="020B0604020202020204" pitchFamily="34" charset="0"/>
              </a:rPr>
              <a:t>Norma Oficial Mexicana NOM-003-SEGOB-2011, Señales y avisos para protección civil.- Colores, formas y símbolos a utilizar.</a:t>
            </a:r>
          </a:p>
          <a:p>
            <a:pPr algn="just">
              <a:spcBef>
                <a:spcPct val="0"/>
              </a:spcBef>
              <a:buFontTx/>
              <a:buNone/>
            </a:pPr>
            <a:endParaRPr lang="es-MX" altLang="es-MX" sz="1800" b="1">
              <a:latin typeface="Arial" panose="020B0604020202020204" pitchFamily="34" charset="0"/>
              <a:cs typeface="Arial" panose="020B0604020202020204" pitchFamily="34" charset="0"/>
            </a:endParaRPr>
          </a:p>
          <a:p>
            <a:pPr algn="just">
              <a:spcBef>
                <a:spcPct val="0"/>
              </a:spcBef>
              <a:buFontTx/>
              <a:buNone/>
            </a:pPr>
            <a:r>
              <a:rPr lang="es-MX" altLang="es-MX" sz="1800">
                <a:latin typeface="Arial" panose="020B0604020202020204" pitchFamily="34" charset="0"/>
                <a:cs typeface="Arial" panose="020B0604020202020204" pitchFamily="34" charset="0"/>
              </a:rPr>
              <a:t>Esta norma define 4 categorías de señalamientos de protección civil: </a:t>
            </a:r>
            <a:r>
              <a:rPr lang="es-MX" altLang="es-MX" sz="1800" b="1">
                <a:latin typeface="Arial" panose="020B0604020202020204" pitchFamily="34" charset="0"/>
                <a:cs typeface="Arial" panose="020B0604020202020204" pitchFamily="34" charset="0"/>
              </a:rPr>
              <a:t>informativos</a:t>
            </a:r>
            <a:r>
              <a:rPr lang="es-MX" altLang="es-MX" sz="1800">
                <a:latin typeface="Arial" panose="020B0604020202020204" pitchFamily="34" charset="0"/>
                <a:cs typeface="Arial" panose="020B0604020202020204" pitchFamily="34" charset="0"/>
              </a:rPr>
              <a:t>, de </a:t>
            </a:r>
            <a:r>
              <a:rPr lang="es-MX" altLang="es-MX" sz="1800" b="1">
                <a:latin typeface="Arial" panose="020B0604020202020204" pitchFamily="34" charset="0"/>
                <a:cs typeface="Arial" panose="020B0604020202020204" pitchFamily="34" charset="0"/>
              </a:rPr>
              <a:t>precaución</a:t>
            </a:r>
            <a:r>
              <a:rPr lang="es-MX" altLang="es-MX" sz="1800">
                <a:latin typeface="Arial" panose="020B0604020202020204" pitchFamily="34" charset="0"/>
                <a:cs typeface="Arial" panose="020B0604020202020204" pitchFamily="34" charset="0"/>
              </a:rPr>
              <a:t>, de </a:t>
            </a:r>
            <a:r>
              <a:rPr lang="es-MX" altLang="es-MX" sz="1800" b="1">
                <a:latin typeface="Arial" panose="020B0604020202020204" pitchFamily="34" charset="0"/>
                <a:cs typeface="Arial" panose="020B0604020202020204" pitchFamily="34" charset="0"/>
              </a:rPr>
              <a:t>prohibición</a:t>
            </a:r>
            <a:r>
              <a:rPr lang="es-MX" altLang="es-MX" sz="1800">
                <a:latin typeface="Arial" panose="020B0604020202020204" pitchFamily="34" charset="0"/>
                <a:cs typeface="Arial" panose="020B0604020202020204" pitchFamily="34" charset="0"/>
              </a:rPr>
              <a:t> y de </a:t>
            </a:r>
            <a:r>
              <a:rPr lang="es-MX" altLang="es-MX" sz="1800" b="1">
                <a:latin typeface="Arial" panose="020B0604020202020204" pitchFamily="34" charset="0"/>
                <a:cs typeface="Arial" panose="020B0604020202020204" pitchFamily="34" charset="0"/>
              </a:rPr>
              <a:t>obligación.</a:t>
            </a:r>
          </a:p>
          <a:p>
            <a:pPr algn="just">
              <a:spcBef>
                <a:spcPct val="0"/>
              </a:spcBef>
              <a:buFontTx/>
              <a:buNone/>
            </a:pPr>
            <a:endParaRPr lang="es-MX" altLang="es-MX" sz="1800" b="1">
              <a:latin typeface="Arial" panose="020B0604020202020204" pitchFamily="34" charset="0"/>
              <a:cs typeface="Arial" panose="020B0604020202020204" pitchFamily="34" charset="0"/>
            </a:endParaRPr>
          </a:p>
          <a:p>
            <a:pPr algn="just">
              <a:spcBef>
                <a:spcPct val="0"/>
              </a:spcBef>
              <a:buFontTx/>
              <a:buNone/>
            </a:pPr>
            <a:r>
              <a:rPr lang="es-MX" altLang="es-MX" sz="1800">
                <a:latin typeface="Arial" panose="020B0604020202020204" pitchFamily="34" charset="0"/>
                <a:cs typeface="Arial" panose="020B0604020202020204" pitchFamily="34" charset="0"/>
              </a:rPr>
              <a:t>Exploremos algunos de los señalamientos que podemos encontrar en nuestros inmuebles:</a:t>
            </a:r>
          </a:p>
        </p:txBody>
      </p:sp>
      <p:sp>
        <p:nvSpPr>
          <p:cNvPr id="35846" name="CuadroTexto 6">
            <a:extLst>
              <a:ext uri="{FF2B5EF4-FFF2-40B4-BE49-F238E27FC236}">
                <a16:creationId xmlns:a16="http://schemas.microsoft.com/office/drawing/2014/main" xmlns="" id="{99942588-B6BE-7F4F-845C-ECDE00DF331C}"/>
              </a:ext>
            </a:extLst>
          </p:cNvPr>
          <p:cNvSpPr txBox="1">
            <a:spLocks noChangeArrowheads="1"/>
          </p:cNvSpPr>
          <p:nvPr/>
        </p:nvSpPr>
        <p:spPr bwMode="auto">
          <a:xfrm>
            <a:off x="2074863" y="922338"/>
            <a:ext cx="4803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2400" b="1">
                <a:latin typeface="Arial" panose="020B0604020202020204" pitchFamily="34" charset="0"/>
                <a:cs typeface="Arial" panose="020B0604020202020204" pitchFamily="34" charset="0"/>
              </a:rPr>
              <a:t>Señalética de Protección Civil</a:t>
            </a:r>
          </a:p>
        </p:txBody>
      </p:sp>
      <p:pic>
        <p:nvPicPr>
          <p:cNvPr id="35847" name="Picture 2" descr="Bildergebnis für curiosidad">
            <a:extLst>
              <a:ext uri="{FF2B5EF4-FFF2-40B4-BE49-F238E27FC236}">
                <a16:creationId xmlns:a16="http://schemas.microsoft.com/office/drawing/2014/main" xmlns="" id="{18C71C09-6906-6645-A6A5-E093FCE73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138" y="4438650"/>
            <a:ext cx="1738312"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CE6F77BD-93D2-6E4B-A857-3730ABAC5056}"/>
              </a:ext>
            </a:extLst>
          </p:cNvPr>
          <p:cNvSpPr/>
          <p:nvPr/>
        </p:nvSpPr>
        <p:spPr>
          <a:xfrm>
            <a:off x="-138865" y="136525"/>
            <a:ext cx="529205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15F08F32-716F-1E4D-A115-B08FABFD5C2C}"/>
              </a:ext>
            </a:extLst>
          </p:cNvPr>
          <p:cNvSpPr/>
          <p:nvPr/>
        </p:nvSpPr>
        <p:spPr>
          <a:xfrm>
            <a:off x="-138865" y="5953125"/>
            <a:ext cx="4431896"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36869" name="CuadroTexto 1">
            <a:extLst>
              <a:ext uri="{FF2B5EF4-FFF2-40B4-BE49-F238E27FC236}">
                <a16:creationId xmlns:a16="http://schemas.microsoft.com/office/drawing/2014/main" xmlns="" id="{F3CA0AE9-37BC-1849-8BE4-4B1824037887}"/>
              </a:ext>
            </a:extLst>
          </p:cNvPr>
          <p:cNvSpPr txBox="1">
            <a:spLocks noChangeArrowheads="1"/>
          </p:cNvSpPr>
          <p:nvPr/>
        </p:nvSpPr>
        <p:spPr bwMode="auto">
          <a:xfrm>
            <a:off x="3159125" y="1549400"/>
            <a:ext cx="54721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 una señal </a:t>
            </a:r>
            <a:r>
              <a:rPr lang="es-MX" altLang="es-MX" sz="1800" b="1">
                <a:latin typeface="Arial" panose="020B0604020202020204" pitchFamily="34" charset="0"/>
                <a:cs typeface="Arial" panose="020B0604020202020204" pitchFamily="34" charset="0"/>
              </a:rPr>
              <a:t>informativa</a:t>
            </a:r>
            <a:r>
              <a:rPr lang="es-MX" altLang="es-MX" sz="1800">
                <a:latin typeface="Arial" panose="020B0604020202020204" pitchFamily="34" charset="0"/>
                <a:cs typeface="Arial" panose="020B0604020202020204" pitchFamily="34" charset="0"/>
              </a:rPr>
              <a:t>, que nos indica el camino que hay que seguir para salir de los edificios durante una evacuación o u repliegue. Podemos encontrar flechas hacia la izquierda y hacia la derecha, y en caso de emergencia, es importante respetar el flujo de las flechas en cada caso.</a:t>
            </a:r>
          </a:p>
        </p:txBody>
      </p:sp>
      <p:pic>
        <p:nvPicPr>
          <p:cNvPr id="36870" name="Imagen 2">
            <a:extLst>
              <a:ext uri="{FF2B5EF4-FFF2-40B4-BE49-F238E27FC236}">
                <a16:creationId xmlns:a16="http://schemas.microsoft.com/office/drawing/2014/main" xmlns="" id="{F694BA02-1C01-9B45-B755-A4047DCD2507}"/>
              </a:ext>
            </a:extLst>
          </p:cNvPr>
          <p:cNvPicPr>
            <a:picLocks noChangeAspect="1"/>
          </p:cNvPicPr>
          <p:nvPr/>
        </p:nvPicPr>
        <p:blipFill>
          <a:blip r:embed="rId2">
            <a:extLst>
              <a:ext uri="{28A0092B-C50C-407E-A947-70E740481C1C}">
                <a14:useLocalDpi xmlns:a14="http://schemas.microsoft.com/office/drawing/2010/main" val="0"/>
              </a:ext>
            </a:extLst>
          </a:blip>
          <a:srcRect l="52832" t="56248" r="34895" b="29581"/>
          <a:stretch>
            <a:fillRect/>
          </a:stretch>
        </p:blipFill>
        <p:spPr bwMode="auto">
          <a:xfrm>
            <a:off x="701675" y="1801813"/>
            <a:ext cx="21510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n 3">
            <a:extLst>
              <a:ext uri="{FF2B5EF4-FFF2-40B4-BE49-F238E27FC236}">
                <a16:creationId xmlns:a16="http://schemas.microsoft.com/office/drawing/2014/main" xmlns="" id="{CC8B2AE1-2458-B942-8395-C74CA6870E60}"/>
              </a:ext>
            </a:extLst>
          </p:cNvPr>
          <p:cNvPicPr>
            <a:picLocks noChangeAspect="1"/>
          </p:cNvPicPr>
          <p:nvPr/>
        </p:nvPicPr>
        <p:blipFill>
          <a:blip r:embed="rId3">
            <a:extLst>
              <a:ext uri="{28A0092B-C50C-407E-A947-70E740481C1C}">
                <a14:useLocalDpi xmlns:a14="http://schemas.microsoft.com/office/drawing/2010/main" val="0"/>
              </a:ext>
            </a:extLst>
          </a:blip>
          <a:srcRect l="52518" t="49557" r="34790" b="35287"/>
          <a:stretch>
            <a:fillRect/>
          </a:stretch>
        </p:blipFill>
        <p:spPr bwMode="auto">
          <a:xfrm>
            <a:off x="701675" y="3944938"/>
            <a:ext cx="21510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CuadroTexto 9">
            <a:extLst>
              <a:ext uri="{FF2B5EF4-FFF2-40B4-BE49-F238E27FC236}">
                <a16:creationId xmlns:a16="http://schemas.microsoft.com/office/drawing/2014/main" xmlns="" id="{7302AA67-840F-784C-8022-B34C78FD95DC}"/>
              </a:ext>
            </a:extLst>
          </p:cNvPr>
          <p:cNvSpPr txBox="1">
            <a:spLocks noChangeArrowheads="1"/>
          </p:cNvSpPr>
          <p:nvPr/>
        </p:nvSpPr>
        <p:spPr bwMode="auto">
          <a:xfrm>
            <a:off x="3159125" y="4151313"/>
            <a:ext cx="54721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Otra señal </a:t>
            </a:r>
            <a:r>
              <a:rPr lang="es-MX" altLang="es-MX" sz="1800" b="1">
                <a:latin typeface="Arial" panose="020B0604020202020204" pitchFamily="34" charset="0"/>
                <a:cs typeface="Arial" panose="020B0604020202020204" pitchFamily="34" charset="0"/>
              </a:rPr>
              <a:t>informativa</a:t>
            </a:r>
            <a:r>
              <a:rPr lang="es-MX" altLang="es-MX" sz="1800">
                <a:latin typeface="Arial" panose="020B0604020202020204" pitchFamily="34" charset="0"/>
                <a:cs typeface="Arial" panose="020B0604020202020204" pitchFamily="34" charset="0"/>
              </a:rPr>
              <a:t>, que está colocada en los diferentes accesos de los edificios, que pueden servir como salidas de emergencia para evacuar o replegarnos.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099E74D6-2E07-0F4D-82C9-151CCBA39954}"/>
              </a:ext>
            </a:extLst>
          </p:cNvPr>
          <p:cNvSpPr/>
          <p:nvPr/>
        </p:nvSpPr>
        <p:spPr>
          <a:xfrm>
            <a:off x="-154363" y="136525"/>
            <a:ext cx="532304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2C574B88-3AAB-084D-9BFF-6F38802541AC}"/>
              </a:ext>
            </a:extLst>
          </p:cNvPr>
          <p:cNvSpPr/>
          <p:nvPr/>
        </p:nvSpPr>
        <p:spPr>
          <a:xfrm>
            <a:off x="-154363" y="5953125"/>
            <a:ext cx="4462892"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37893" name="CuadroTexto 1">
            <a:extLst>
              <a:ext uri="{FF2B5EF4-FFF2-40B4-BE49-F238E27FC236}">
                <a16:creationId xmlns:a16="http://schemas.microsoft.com/office/drawing/2014/main" xmlns="" id="{8CC496DC-67F0-9740-B3C4-EE28D3D8CAE5}"/>
              </a:ext>
            </a:extLst>
          </p:cNvPr>
          <p:cNvSpPr txBox="1">
            <a:spLocks noChangeArrowheads="1"/>
          </p:cNvSpPr>
          <p:nvPr/>
        </p:nvSpPr>
        <p:spPr bwMode="auto">
          <a:xfrm>
            <a:off x="3159125" y="1268413"/>
            <a:ext cx="54721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informativa</a:t>
            </a:r>
            <a:r>
              <a:rPr lang="es-MX" altLang="es-MX" sz="1800">
                <a:latin typeface="Arial" panose="020B0604020202020204" pitchFamily="34" charset="0"/>
                <a:cs typeface="Arial" panose="020B0604020202020204" pitchFamily="34" charset="0"/>
              </a:rPr>
              <a:t> se encuentra en las zonas al exterior de los edificios en las que debemos reunirnos en caso de un repliegue por emergencia. Es importante mencionar que, en una situación real, los puntos fijos de reunión (es decir, señalizados en paredes o pisos), pueden no ser los únicos que se habiliten, siendo posible establecer puntos de reunión móviles, a cargo de distintos Jefes de Piso, Enlaces de Protección Civil y brigadistas de nuestra Unidad Interna de Protección Civil.</a:t>
            </a:r>
          </a:p>
        </p:txBody>
      </p:sp>
      <p:sp>
        <p:nvSpPr>
          <p:cNvPr id="37894" name="CuadroTexto 9">
            <a:extLst>
              <a:ext uri="{FF2B5EF4-FFF2-40B4-BE49-F238E27FC236}">
                <a16:creationId xmlns:a16="http://schemas.microsoft.com/office/drawing/2014/main" xmlns="" id="{99EFFE4B-F2E2-C845-8D45-0C2B5CEA719A}"/>
              </a:ext>
            </a:extLst>
          </p:cNvPr>
          <p:cNvSpPr txBox="1">
            <a:spLocks noChangeArrowheads="1"/>
          </p:cNvSpPr>
          <p:nvPr/>
        </p:nvSpPr>
        <p:spPr bwMode="auto">
          <a:xfrm>
            <a:off x="3132138" y="4213225"/>
            <a:ext cx="54721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informativa</a:t>
            </a:r>
            <a:r>
              <a:rPr lang="es-MX" altLang="es-MX" sz="1800">
                <a:latin typeface="Arial" panose="020B0604020202020204" pitchFamily="34" charset="0"/>
                <a:cs typeface="Arial" panose="020B0604020202020204" pitchFamily="34" charset="0"/>
              </a:rPr>
              <a:t> indica un lugar en el que se encuentra el botiquín y/o el personal capacitado para emplearlo en caso de ser necesarios los primeros auxilios. En las Oficinas Centrales, esta señal se observa en las oficinas del Servicio Médico y de Protección Civil y Emergencia Escolar.</a:t>
            </a:r>
          </a:p>
        </p:txBody>
      </p:sp>
      <p:pic>
        <p:nvPicPr>
          <p:cNvPr id="37895" name="Imagen 6">
            <a:extLst>
              <a:ext uri="{FF2B5EF4-FFF2-40B4-BE49-F238E27FC236}">
                <a16:creationId xmlns:a16="http://schemas.microsoft.com/office/drawing/2014/main" xmlns="" id="{FD085316-DE39-484F-A7E2-6E3168745CDF}"/>
              </a:ext>
            </a:extLst>
          </p:cNvPr>
          <p:cNvPicPr>
            <a:picLocks noChangeAspect="1"/>
          </p:cNvPicPr>
          <p:nvPr/>
        </p:nvPicPr>
        <p:blipFill>
          <a:blip r:embed="rId2">
            <a:extLst>
              <a:ext uri="{28A0092B-C50C-407E-A947-70E740481C1C}">
                <a14:useLocalDpi xmlns:a14="http://schemas.microsoft.com/office/drawing/2010/main" val="0"/>
              </a:ext>
            </a:extLst>
          </a:blip>
          <a:srcRect l="54405" t="25153" r="36784" b="58315"/>
          <a:stretch>
            <a:fillRect/>
          </a:stretch>
        </p:blipFill>
        <p:spPr bwMode="auto">
          <a:xfrm>
            <a:off x="490538" y="1268413"/>
            <a:ext cx="215106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n 7">
            <a:extLst>
              <a:ext uri="{FF2B5EF4-FFF2-40B4-BE49-F238E27FC236}">
                <a16:creationId xmlns:a16="http://schemas.microsoft.com/office/drawing/2014/main" xmlns="" id="{243F9451-4D67-8846-B507-28282F3AAF4C}"/>
              </a:ext>
            </a:extLst>
          </p:cNvPr>
          <p:cNvPicPr>
            <a:picLocks noChangeAspect="1"/>
          </p:cNvPicPr>
          <p:nvPr/>
        </p:nvPicPr>
        <p:blipFill>
          <a:blip r:embed="rId3">
            <a:extLst>
              <a:ext uri="{28A0092B-C50C-407E-A947-70E740481C1C}">
                <a14:useLocalDpi xmlns:a14="http://schemas.microsoft.com/office/drawing/2010/main" val="0"/>
              </a:ext>
            </a:extLst>
          </a:blip>
          <a:srcRect l="54301" t="33812" r="36678" b="49458"/>
          <a:stretch>
            <a:fillRect/>
          </a:stretch>
        </p:blipFill>
        <p:spPr bwMode="auto">
          <a:xfrm>
            <a:off x="495300" y="3630613"/>
            <a:ext cx="214153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7601AD2B-C6DD-B143-8322-20A79C975A7B}"/>
              </a:ext>
            </a:extLst>
          </p:cNvPr>
          <p:cNvSpPr/>
          <p:nvPr/>
        </p:nvSpPr>
        <p:spPr>
          <a:xfrm>
            <a:off x="-138865" y="136525"/>
            <a:ext cx="5307550"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40B2B8A1-35B6-174E-88AF-5A99145FBC57}"/>
              </a:ext>
            </a:extLst>
          </p:cNvPr>
          <p:cNvSpPr/>
          <p:nvPr/>
        </p:nvSpPr>
        <p:spPr>
          <a:xfrm>
            <a:off x="-152263" y="5953125"/>
            <a:ext cx="4445294"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38917" name="CuadroTexto 1">
            <a:extLst>
              <a:ext uri="{FF2B5EF4-FFF2-40B4-BE49-F238E27FC236}">
                <a16:creationId xmlns:a16="http://schemas.microsoft.com/office/drawing/2014/main" xmlns="" id="{451753AB-B49F-1F4D-9656-94A66DCAAE55}"/>
              </a:ext>
            </a:extLst>
          </p:cNvPr>
          <p:cNvSpPr txBox="1">
            <a:spLocks noChangeArrowheads="1"/>
          </p:cNvSpPr>
          <p:nvPr/>
        </p:nvSpPr>
        <p:spPr bwMode="auto">
          <a:xfrm>
            <a:off x="3155950" y="1892300"/>
            <a:ext cx="54721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informativa</a:t>
            </a:r>
            <a:r>
              <a:rPr lang="es-MX" altLang="es-MX" sz="1800">
                <a:latin typeface="Arial" panose="020B0604020202020204" pitchFamily="34" charset="0"/>
                <a:cs typeface="Arial" panose="020B0604020202020204" pitchFamily="34" charset="0"/>
              </a:rPr>
              <a:t> se encuentra a la puerta de los sanitarios para uso exclusivo de Personas con Discapacidad</a:t>
            </a:r>
          </a:p>
        </p:txBody>
      </p:sp>
      <p:sp>
        <p:nvSpPr>
          <p:cNvPr id="38918" name="CuadroTexto 9">
            <a:extLst>
              <a:ext uri="{FF2B5EF4-FFF2-40B4-BE49-F238E27FC236}">
                <a16:creationId xmlns:a16="http://schemas.microsoft.com/office/drawing/2014/main" xmlns="" id="{D63C92B5-73B5-6E42-9B62-1DB428DE0887}"/>
              </a:ext>
            </a:extLst>
          </p:cNvPr>
          <p:cNvSpPr txBox="1">
            <a:spLocks noChangeArrowheads="1"/>
          </p:cNvSpPr>
          <p:nvPr/>
        </p:nvSpPr>
        <p:spPr bwMode="auto">
          <a:xfrm>
            <a:off x="3155950" y="4191000"/>
            <a:ext cx="547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informativa</a:t>
            </a:r>
            <a:r>
              <a:rPr lang="es-MX" altLang="es-MX" sz="1800">
                <a:latin typeface="Arial" panose="020B0604020202020204" pitchFamily="34" charset="0"/>
                <a:cs typeface="Arial" panose="020B0604020202020204" pitchFamily="34" charset="0"/>
              </a:rPr>
              <a:t> puede observarse en las distintas casetas de acceso al inmueble.</a:t>
            </a:r>
          </a:p>
        </p:txBody>
      </p:sp>
      <p:pic>
        <p:nvPicPr>
          <p:cNvPr id="38919" name="Imagen 2">
            <a:extLst>
              <a:ext uri="{FF2B5EF4-FFF2-40B4-BE49-F238E27FC236}">
                <a16:creationId xmlns:a16="http://schemas.microsoft.com/office/drawing/2014/main" xmlns="" id="{BF55F695-1B49-D54A-A397-504F96E8AB4F}"/>
              </a:ext>
            </a:extLst>
          </p:cNvPr>
          <p:cNvPicPr>
            <a:picLocks noChangeAspect="1"/>
          </p:cNvPicPr>
          <p:nvPr/>
        </p:nvPicPr>
        <p:blipFill>
          <a:blip r:embed="rId2">
            <a:extLst>
              <a:ext uri="{28A0092B-C50C-407E-A947-70E740481C1C}">
                <a14:useLocalDpi xmlns:a14="http://schemas.microsoft.com/office/drawing/2010/main" val="0"/>
              </a:ext>
            </a:extLst>
          </a:blip>
          <a:srcRect l="58182" t="58020" r="33112" b="25644"/>
          <a:stretch>
            <a:fillRect/>
          </a:stretch>
        </p:blipFill>
        <p:spPr bwMode="auto">
          <a:xfrm>
            <a:off x="766763" y="1416050"/>
            <a:ext cx="1874837"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Imagen 3">
            <a:extLst>
              <a:ext uri="{FF2B5EF4-FFF2-40B4-BE49-F238E27FC236}">
                <a16:creationId xmlns:a16="http://schemas.microsoft.com/office/drawing/2014/main" xmlns="" id="{9DF18DFB-1693-3642-8E87-A5943C2C3EF8}"/>
              </a:ext>
            </a:extLst>
          </p:cNvPr>
          <p:cNvPicPr>
            <a:picLocks noChangeAspect="1"/>
          </p:cNvPicPr>
          <p:nvPr/>
        </p:nvPicPr>
        <p:blipFill>
          <a:blip r:embed="rId3">
            <a:extLst>
              <a:ext uri="{28A0092B-C50C-407E-A947-70E740481C1C}">
                <a14:useLocalDpi xmlns:a14="http://schemas.microsoft.com/office/drawing/2010/main" val="0"/>
              </a:ext>
            </a:extLst>
          </a:blip>
          <a:srcRect l="58286" t="56052" r="33218" b="27809"/>
          <a:stretch>
            <a:fillRect/>
          </a:stretch>
        </p:blipFill>
        <p:spPr bwMode="auto">
          <a:xfrm>
            <a:off x="766763" y="3794125"/>
            <a:ext cx="1874837"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0F9136DE-7473-0246-A4D6-B054AFAA84B4}"/>
              </a:ext>
            </a:extLst>
          </p:cNvPr>
          <p:cNvSpPr/>
          <p:nvPr/>
        </p:nvSpPr>
        <p:spPr>
          <a:xfrm>
            <a:off x="-146614" y="136525"/>
            <a:ext cx="5268804"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A6A4534B-9DDA-154D-BD4C-E51185E39C02}"/>
              </a:ext>
            </a:extLst>
          </p:cNvPr>
          <p:cNvSpPr/>
          <p:nvPr/>
        </p:nvSpPr>
        <p:spPr>
          <a:xfrm>
            <a:off x="-146614" y="5953125"/>
            <a:ext cx="4455143"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39941" name="CuadroTexto 1">
            <a:extLst>
              <a:ext uri="{FF2B5EF4-FFF2-40B4-BE49-F238E27FC236}">
                <a16:creationId xmlns:a16="http://schemas.microsoft.com/office/drawing/2014/main" xmlns="" id="{15D90589-7981-F949-B8A1-303732D2C8B3}"/>
              </a:ext>
            </a:extLst>
          </p:cNvPr>
          <p:cNvSpPr txBox="1">
            <a:spLocks noChangeArrowheads="1"/>
          </p:cNvSpPr>
          <p:nvPr/>
        </p:nvSpPr>
        <p:spPr bwMode="auto">
          <a:xfrm>
            <a:off x="3155950" y="1892300"/>
            <a:ext cx="5472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informativa de emergencia</a:t>
            </a:r>
            <a:r>
              <a:rPr lang="es-MX" altLang="es-MX" sz="1800">
                <a:latin typeface="Arial" panose="020B0604020202020204" pitchFamily="34" charset="0"/>
                <a:cs typeface="Arial" panose="020B0604020202020204" pitchFamily="34" charset="0"/>
              </a:rPr>
              <a:t> se encuentra en los controles locales del sistema de alarma (en los inmuebles equipados con éste), que sirven para activarla o desactivarla.</a:t>
            </a:r>
          </a:p>
        </p:txBody>
      </p:sp>
      <p:sp>
        <p:nvSpPr>
          <p:cNvPr id="39942" name="CuadroTexto 9">
            <a:extLst>
              <a:ext uri="{FF2B5EF4-FFF2-40B4-BE49-F238E27FC236}">
                <a16:creationId xmlns:a16="http://schemas.microsoft.com/office/drawing/2014/main" xmlns="" id="{DBB6F106-FB83-D64E-AA8B-6F0810ADB6F6}"/>
              </a:ext>
            </a:extLst>
          </p:cNvPr>
          <p:cNvSpPr txBox="1">
            <a:spLocks noChangeArrowheads="1"/>
          </p:cNvSpPr>
          <p:nvPr/>
        </p:nvSpPr>
        <p:spPr bwMode="auto">
          <a:xfrm>
            <a:off x="3155950" y="4191000"/>
            <a:ext cx="54721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informativa de emergencia</a:t>
            </a:r>
            <a:r>
              <a:rPr lang="es-MX" altLang="es-MX" sz="1800">
                <a:latin typeface="Arial" panose="020B0604020202020204" pitchFamily="34" charset="0"/>
                <a:cs typeface="Arial" panose="020B0604020202020204" pitchFamily="34" charset="0"/>
              </a:rPr>
              <a:t> se observa arriba (o al lado) de cada uno de los extintores disponibles en el inmueble.</a:t>
            </a:r>
          </a:p>
        </p:txBody>
      </p:sp>
      <p:pic>
        <p:nvPicPr>
          <p:cNvPr id="39943" name="Imagen 6">
            <a:extLst>
              <a:ext uri="{FF2B5EF4-FFF2-40B4-BE49-F238E27FC236}">
                <a16:creationId xmlns:a16="http://schemas.microsoft.com/office/drawing/2014/main" xmlns="" id="{1811A68D-7EDA-B246-B557-393110959D57}"/>
              </a:ext>
            </a:extLst>
          </p:cNvPr>
          <p:cNvPicPr>
            <a:picLocks noChangeAspect="1"/>
          </p:cNvPicPr>
          <p:nvPr/>
        </p:nvPicPr>
        <p:blipFill>
          <a:blip r:embed="rId2">
            <a:extLst>
              <a:ext uri="{28A0092B-C50C-407E-A947-70E740481C1C}">
                <a14:useLocalDpi xmlns:a14="http://schemas.microsoft.com/office/drawing/2010/main" val="0"/>
              </a:ext>
            </a:extLst>
          </a:blip>
          <a:srcRect l="58392" t="55658" r="33006" b="29384"/>
          <a:stretch>
            <a:fillRect/>
          </a:stretch>
        </p:blipFill>
        <p:spPr bwMode="auto">
          <a:xfrm>
            <a:off x="766763" y="1466850"/>
            <a:ext cx="18780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Imagen 7">
            <a:extLst>
              <a:ext uri="{FF2B5EF4-FFF2-40B4-BE49-F238E27FC236}">
                <a16:creationId xmlns:a16="http://schemas.microsoft.com/office/drawing/2014/main" xmlns="" id="{9A246DD1-43DC-9544-9F1B-A1D4576E14A2}"/>
              </a:ext>
            </a:extLst>
          </p:cNvPr>
          <p:cNvPicPr>
            <a:picLocks noChangeAspect="1"/>
          </p:cNvPicPr>
          <p:nvPr/>
        </p:nvPicPr>
        <p:blipFill>
          <a:blip r:embed="rId3">
            <a:extLst>
              <a:ext uri="{28A0092B-C50C-407E-A947-70E740481C1C}">
                <a14:useLocalDpi xmlns:a14="http://schemas.microsoft.com/office/drawing/2010/main" val="0"/>
              </a:ext>
            </a:extLst>
          </a:blip>
          <a:srcRect l="58182" t="39127" r="32903" b="44537"/>
          <a:stretch>
            <a:fillRect/>
          </a:stretch>
        </p:blipFill>
        <p:spPr bwMode="auto">
          <a:xfrm>
            <a:off x="769938" y="3735388"/>
            <a:ext cx="1874837"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615F599E-5826-5643-B191-9E9FA8D3710A}"/>
              </a:ext>
            </a:extLst>
          </p:cNvPr>
          <p:cNvSpPr/>
          <p:nvPr/>
        </p:nvSpPr>
        <p:spPr>
          <a:xfrm>
            <a:off x="-162113" y="136525"/>
            <a:ext cx="5276554"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2AD68E5-3A29-5047-B864-998FA3B9A90B}"/>
              </a:ext>
            </a:extLst>
          </p:cNvPr>
          <p:cNvSpPr/>
          <p:nvPr/>
        </p:nvSpPr>
        <p:spPr>
          <a:xfrm>
            <a:off x="-162113" y="5953125"/>
            <a:ext cx="4431896"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40965" name="CuadroTexto 1">
            <a:extLst>
              <a:ext uri="{FF2B5EF4-FFF2-40B4-BE49-F238E27FC236}">
                <a16:creationId xmlns:a16="http://schemas.microsoft.com/office/drawing/2014/main" xmlns="" id="{E1301788-9927-AE4B-8E73-BCD9679C048B}"/>
              </a:ext>
            </a:extLst>
          </p:cNvPr>
          <p:cNvSpPr txBox="1">
            <a:spLocks noChangeArrowheads="1"/>
          </p:cNvSpPr>
          <p:nvPr/>
        </p:nvSpPr>
        <p:spPr bwMode="auto">
          <a:xfrm>
            <a:off x="3155950" y="1892300"/>
            <a:ext cx="5472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preventiva </a:t>
            </a:r>
            <a:r>
              <a:rPr lang="es-MX" altLang="es-MX" sz="1800">
                <a:latin typeface="Arial" panose="020B0604020202020204" pitchFamily="34" charset="0"/>
                <a:cs typeface="Arial" panose="020B0604020202020204" pitchFamily="34" charset="0"/>
              </a:rPr>
              <a:t>se observa en los puntos de mando eléctrico en el inmueble</a:t>
            </a:r>
          </a:p>
        </p:txBody>
      </p:sp>
      <p:sp>
        <p:nvSpPr>
          <p:cNvPr id="40966" name="CuadroTexto 9">
            <a:extLst>
              <a:ext uri="{FF2B5EF4-FFF2-40B4-BE49-F238E27FC236}">
                <a16:creationId xmlns:a16="http://schemas.microsoft.com/office/drawing/2014/main" xmlns="" id="{265D5C1C-EE05-E440-90C5-DDB4F25E9329}"/>
              </a:ext>
            </a:extLst>
          </p:cNvPr>
          <p:cNvSpPr txBox="1">
            <a:spLocks noChangeArrowheads="1"/>
          </p:cNvSpPr>
          <p:nvPr/>
        </p:nvSpPr>
        <p:spPr bwMode="auto">
          <a:xfrm>
            <a:off x="3155950" y="4191000"/>
            <a:ext cx="54721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Esta señal </a:t>
            </a:r>
            <a:r>
              <a:rPr lang="es-MX" altLang="es-MX" sz="1800" b="1">
                <a:latin typeface="Arial" panose="020B0604020202020204" pitchFamily="34" charset="0"/>
                <a:cs typeface="Arial" panose="020B0604020202020204" pitchFamily="34" charset="0"/>
              </a:rPr>
              <a:t>prohibitiva </a:t>
            </a:r>
            <a:r>
              <a:rPr lang="es-MX" altLang="es-MX" sz="1800">
                <a:latin typeface="Arial" panose="020B0604020202020204" pitchFamily="34" charset="0"/>
                <a:cs typeface="Arial" panose="020B0604020202020204" pitchFamily="34" charset="0"/>
              </a:rPr>
              <a:t>se observa en diversos puntos del inmueble, indicando que al interior no se permite fumar.</a:t>
            </a:r>
          </a:p>
        </p:txBody>
      </p:sp>
      <p:pic>
        <p:nvPicPr>
          <p:cNvPr id="40967" name="Imagen 2">
            <a:extLst>
              <a:ext uri="{FF2B5EF4-FFF2-40B4-BE49-F238E27FC236}">
                <a16:creationId xmlns:a16="http://schemas.microsoft.com/office/drawing/2014/main" xmlns="" id="{DC67F600-85E6-4244-8F68-8CE4C8305FDA}"/>
              </a:ext>
            </a:extLst>
          </p:cNvPr>
          <p:cNvPicPr>
            <a:picLocks noChangeAspect="1"/>
          </p:cNvPicPr>
          <p:nvPr/>
        </p:nvPicPr>
        <p:blipFill>
          <a:blip r:embed="rId2">
            <a:extLst>
              <a:ext uri="{28A0092B-C50C-407E-A947-70E740481C1C}">
                <a14:useLocalDpi xmlns:a14="http://schemas.microsoft.com/office/drawing/2010/main" val="0"/>
              </a:ext>
            </a:extLst>
          </a:blip>
          <a:srcRect l="53462" t="50542" r="37517" b="36862"/>
          <a:stretch>
            <a:fillRect/>
          </a:stretch>
        </p:blipFill>
        <p:spPr bwMode="auto">
          <a:xfrm>
            <a:off x="766763" y="1455738"/>
            <a:ext cx="193198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Imagen 3">
            <a:extLst>
              <a:ext uri="{FF2B5EF4-FFF2-40B4-BE49-F238E27FC236}">
                <a16:creationId xmlns:a16="http://schemas.microsoft.com/office/drawing/2014/main" xmlns="" id="{A3A41402-9071-274E-B8EE-2408E0D7222E}"/>
              </a:ext>
            </a:extLst>
          </p:cNvPr>
          <p:cNvPicPr>
            <a:picLocks noChangeAspect="1"/>
          </p:cNvPicPr>
          <p:nvPr/>
        </p:nvPicPr>
        <p:blipFill>
          <a:blip r:embed="rId3">
            <a:extLst>
              <a:ext uri="{28A0092B-C50C-407E-A947-70E740481C1C}">
                <a14:useLocalDpi xmlns:a14="http://schemas.microsoft.com/office/drawing/2010/main" val="0"/>
              </a:ext>
            </a:extLst>
          </a:blip>
          <a:srcRect l="54720" t="27513" r="36469" b="56938"/>
          <a:stretch>
            <a:fillRect/>
          </a:stretch>
        </p:blipFill>
        <p:spPr bwMode="auto">
          <a:xfrm>
            <a:off x="823913" y="3802063"/>
            <a:ext cx="1874837"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A60F6D0B-3387-084A-BE35-BC73AF57D758}"/>
              </a:ext>
            </a:extLst>
          </p:cNvPr>
          <p:cNvSpPr/>
          <p:nvPr/>
        </p:nvSpPr>
        <p:spPr>
          <a:xfrm>
            <a:off x="-162733" y="136525"/>
            <a:ext cx="5269424"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23D70068-09AD-B84A-B158-806B195FDC21}"/>
              </a:ext>
            </a:extLst>
          </p:cNvPr>
          <p:cNvSpPr/>
          <p:nvPr/>
        </p:nvSpPr>
        <p:spPr>
          <a:xfrm>
            <a:off x="-162733" y="5953125"/>
            <a:ext cx="818263"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III</a:t>
            </a:r>
          </a:p>
        </p:txBody>
      </p:sp>
      <p:sp>
        <p:nvSpPr>
          <p:cNvPr id="5125" name="CuadroTexto 6">
            <a:extLst>
              <a:ext uri="{FF2B5EF4-FFF2-40B4-BE49-F238E27FC236}">
                <a16:creationId xmlns:a16="http://schemas.microsoft.com/office/drawing/2014/main" xmlns="" id="{F150C792-8869-264B-9523-7605E900E067}"/>
              </a:ext>
            </a:extLst>
          </p:cNvPr>
          <p:cNvSpPr txBox="1">
            <a:spLocks noChangeArrowheads="1"/>
          </p:cNvSpPr>
          <p:nvPr/>
        </p:nvSpPr>
        <p:spPr bwMode="auto">
          <a:xfrm>
            <a:off x="1570038" y="1984375"/>
            <a:ext cx="60039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400" b="1">
                <a:solidFill>
                  <a:schemeClr val="tx2"/>
                </a:solidFill>
                <a:latin typeface="Arial" panose="020B0604020202020204" pitchFamily="34" charset="0"/>
                <a:cs typeface="Arial" panose="020B0604020202020204" pitchFamily="34" charset="0"/>
              </a:rPr>
              <a:t>Objetivo General</a:t>
            </a:r>
            <a:endParaRPr lang="es-MX" altLang="es-MX" sz="1800">
              <a:solidFill>
                <a:schemeClr val="tx2"/>
              </a:solidFill>
              <a:latin typeface="Arial" panose="020B0604020202020204" pitchFamily="34" charset="0"/>
              <a:cs typeface="Arial" panose="020B0604020202020204" pitchFamily="34" charset="0"/>
            </a:endParaRPr>
          </a:p>
          <a:p>
            <a:pPr algn="just">
              <a:spcBef>
                <a:spcPct val="0"/>
              </a:spcBef>
              <a:buFontTx/>
              <a:buNone/>
            </a:pPr>
            <a:endParaRPr lang="es-MX" altLang="es-MX" sz="1800" b="1">
              <a:latin typeface="Arial" panose="020B0604020202020204" pitchFamily="34" charset="0"/>
              <a:cs typeface="Arial" panose="020B0604020202020204" pitchFamily="34" charset="0"/>
            </a:endParaRPr>
          </a:p>
          <a:p>
            <a:pPr algn="just">
              <a:spcBef>
                <a:spcPct val="0"/>
              </a:spcBef>
              <a:buFontTx/>
              <a:buNone/>
            </a:pPr>
            <a:r>
              <a:rPr lang="es-MX" altLang="es-MX" sz="1800">
                <a:latin typeface="Arial" panose="020B0604020202020204" pitchFamily="34" charset="0"/>
                <a:cs typeface="Arial" panose="020B0604020202020204" pitchFamily="34" charset="0"/>
              </a:rPr>
              <a:t>Dar a conocer al participante el procedimiento de emergencia específico de su inmueble, en caso de activación de alarma por fuego, mediante un fortalecimiento de sus conocimientos previos en el tema, así como el aporte de información técnica nueva, desde una perspectiva incluyente de derechos y cuidados de los grupos vulnerables en situaciones de emergencia y desastre, aplicada en el entorno de su lugar cotidiano de trabajo.</a:t>
            </a:r>
          </a:p>
          <a:p>
            <a:pPr algn="just">
              <a:spcBef>
                <a:spcPct val="0"/>
              </a:spcBef>
              <a:buFontTx/>
              <a:buNone/>
            </a:pPr>
            <a:endParaRPr lang="es-MX" altLang="es-MX" sz="1800">
              <a:latin typeface="Arial" panose="020B0604020202020204" pitchFamily="34" charset="0"/>
              <a:cs typeface="Arial" panose="020B0604020202020204" pitchFamily="34" charset="0"/>
            </a:endParaRPr>
          </a:p>
        </p:txBody>
      </p:sp>
      <p:pic>
        <p:nvPicPr>
          <p:cNvPr id="5126" name="Picture 4" descr="Bildergebnis für diana de tiro dibujo">
            <a:extLst>
              <a:ext uri="{FF2B5EF4-FFF2-40B4-BE49-F238E27FC236}">
                <a16:creationId xmlns:a16="http://schemas.microsoft.com/office/drawing/2014/main" xmlns="" id="{3B211D25-0EE3-2345-BFD4-CA51CD3DB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2" t="17982" r="-432" b="9946"/>
          <a:stretch>
            <a:fillRect/>
          </a:stretch>
        </p:blipFill>
        <p:spPr bwMode="auto">
          <a:xfrm>
            <a:off x="585788" y="1046163"/>
            <a:ext cx="19685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25B12E33-F839-4147-9E46-0AC829856B21}"/>
              </a:ext>
            </a:extLst>
          </p:cNvPr>
          <p:cNvSpPr/>
          <p:nvPr/>
        </p:nvSpPr>
        <p:spPr>
          <a:xfrm>
            <a:off x="-146615" y="136525"/>
            <a:ext cx="5261056"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78C3D156-8981-7A4B-A45F-D6F0166DBA64}"/>
              </a:ext>
            </a:extLst>
          </p:cNvPr>
          <p:cNvSpPr/>
          <p:nvPr/>
        </p:nvSpPr>
        <p:spPr>
          <a:xfrm>
            <a:off x="-146615" y="5953125"/>
            <a:ext cx="4424147"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41989" name="CuadroTexto 1">
            <a:extLst>
              <a:ext uri="{FF2B5EF4-FFF2-40B4-BE49-F238E27FC236}">
                <a16:creationId xmlns:a16="http://schemas.microsoft.com/office/drawing/2014/main" xmlns="" id="{07786C0E-EAAF-FA4D-8124-3B13C7ED9903}"/>
              </a:ext>
            </a:extLst>
          </p:cNvPr>
          <p:cNvSpPr txBox="1">
            <a:spLocks noChangeArrowheads="1"/>
          </p:cNvSpPr>
          <p:nvPr/>
        </p:nvSpPr>
        <p:spPr bwMode="auto">
          <a:xfrm>
            <a:off x="1870075" y="1017588"/>
            <a:ext cx="5472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2800" b="1">
                <a:latin typeface="Arial" panose="020B0604020202020204" pitchFamily="34" charset="0"/>
                <a:cs typeface="Arial" panose="020B0604020202020204" pitchFamily="34" charset="0"/>
              </a:rPr>
              <a:t>Equipamiento de emergencia</a:t>
            </a:r>
          </a:p>
        </p:txBody>
      </p:sp>
      <p:sp>
        <p:nvSpPr>
          <p:cNvPr id="41990" name="CuadroTexto 9">
            <a:extLst>
              <a:ext uri="{FF2B5EF4-FFF2-40B4-BE49-F238E27FC236}">
                <a16:creationId xmlns:a16="http://schemas.microsoft.com/office/drawing/2014/main" xmlns="" id="{842CEBD5-2750-0A42-AA00-F267DA671751}"/>
              </a:ext>
            </a:extLst>
          </p:cNvPr>
          <p:cNvSpPr txBox="1">
            <a:spLocks noChangeArrowheads="1"/>
          </p:cNvSpPr>
          <p:nvPr/>
        </p:nvSpPr>
        <p:spPr bwMode="auto">
          <a:xfrm>
            <a:off x="219075" y="1617663"/>
            <a:ext cx="8637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En la mayoría de los inmuebles de USEBEQ, contamos con dos piezas muy valiosas de este equipamiento:</a:t>
            </a:r>
          </a:p>
        </p:txBody>
      </p:sp>
      <p:pic>
        <p:nvPicPr>
          <p:cNvPr id="41991" name="Imagen 6">
            <a:extLst>
              <a:ext uri="{FF2B5EF4-FFF2-40B4-BE49-F238E27FC236}">
                <a16:creationId xmlns:a16="http://schemas.microsoft.com/office/drawing/2014/main" xmlns="" id="{222EC5A5-5EB3-F948-8EA8-38357EDAB848}"/>
              </a:ext>
            </a:extLst>
          </p:cNvPr>
          <p:cNvPicPr>
            <a:picLocks noChangeAspect="1"/>
          </p:cNvPicPr>
          <p:nvPr/>
        </p:nvPicPr>
        <p:blipFill>
          <a:blip r:embed="rId2">
            <a:extLst>
              <a:ext uri="{28A0092B-C50C-407E-A947-70E740481C1C}">
                <a14:useLocalDpi xmlns:a14="http://schemas.microsoft.com/office/drawing/2010/main" val="0"/>
              </a:ext>
            </a:extLst>
          </a:blip>
          <a:srcRect l="40770" t="38536" r="48531" b="37059"/>
          <a:stretch>
            <a:fillRect/>
          </a:stretch>
        </p:blipFill>
        <p:spPr bwMode="auto">
          <a:xfrm>
            <a:off x="1514475" y="2609850"/>
            <a:ext cx="18161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CuadroTexto 10">
            <a:extLst>
              <a:ext uri="{FF2B5EF4-FFF2-40B4-BE49-F238E27FC236}">
                <a16:creationId xmlns:a16="http://schemas.microsoft.com/office/drawing/2014/main" xmlns="" id="{7701C9A5-8CFB-5E47-8F62-A1C2682E61F3}"/>
              </a:ext>
            </a:extLst>
          </p:cNvPr>
          <p:cNvSpPr txBox="1">
            <a:spLocks noChangeArrowheads="1"/>
          </p:cNvSpPr>
          <p:nvPr/>
        </p:nvSpPr>
        <p:spPr bwMode="auto">
          <a:xfrm>
            <a:off x="679450" y="4906963"/>
            <a:ext cx="3144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Sistema de alarma contra incendio y sismo con sirena.</a:t>
            </a:r>
          </a:p>
        </p:txBody>
      </p:sp>
      <p:pic>
        <p:nvPicPr>
          <p:cNvPr id="41993" name="Picture 2" descr="Bildergebnis für extintor pqs">
            <a:extLst>
              <a:ext uri="{FF2B5EF4-FFF2-40B4-BE49-F238E27FC236}">
                <a16:creationId xmlns:a16="http://schemas.microsoft.com/office/drawing/2014/main" xmlns="" id="{548078B4-B6C1-2A4B-AAE5-8156407D4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64" t="9572" r="31592" b="6995"/>
          <a:stretch>
            <a:fillRect/>
          </a:stretch>
        </p:blipFill>
        <p:spPr bwMode="auto">
          <a:xfrm>
            <a:off x="4640263" y="2768600"/>
            <a:ext cx="8509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4" descr="Bildergebnis für extintor co2">
            <a:extLst>
              <a:ext uri="{FF2B5EF4-FFF2-40B4-BE49-F238E27FC236}">
                <a16:creationId xmlns:a16="http://schemas.microsoft.com/office/drawing/2014/main" xmlns="" id="{4FFEA9C8-0244-1D44-B822-5667BAC81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380" t="12968" r="1534" b="8492"/>
          <a:stretch>
            <a:fillRect/>
          </a:stretch>
        </p:blipFill>
        <p:spPr bwMode="auto">
          <a:xfrm>
            <a:off x="5880100" y="2646363"/>
            <a:ext cx="14382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6" descr="Bildergebnis für extintor cold fire">
            <a:extLst>
              <a:ext uri="{FF2B5EF4-FFF2-40B4-BE49-F238E27FC236}">
                <a16:creationId xmlns:a16="http://schemas.microsoft.com/office/drawing/2014/main" xmlns="" id="{DCAB8BEB-70ED-A543-B65E-95E313107B39}"/>
              </a:ext>
            </a:extLst>
          </p:cNvPr>
          <p:cNvPicPr>
            <a:picLocks noChangeAspect="1" noChangeArrowheads="1"/>
          </p:cNvPicPr>
          <p:nvPr/>
        </p:nvPicPr>
        <p:blipFill>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7473950" y="2654300"/>
            <a:ext cx="15144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a:extLst>
              <a:ext uri="{FF2B5EF4-FFF2-40B4-BE49-F238E27FC236}">
                <a16:creationId xmlns:a16="http://schemas.microsoft.com/office/drawing/2014/main" xmlns="" id="{78DE41C4-9D91-154E-8E85-4C892FC71519}"/>
              </a:ext>
            </a:extLst>
          </p:cNvPr>
          <p:cNvSpPr/>
          <p:nvPr/>
        </p:nvSpPr>
        <p:spPr>
          <a:xfrm>
            <a:off x="4845050" y="2263775"/>
            <a:ext cx="409575" cy="346075"/>
          </a:xfrm>
          <a:prstGeom prst="ellipse">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rPr>
              <a:t>1</a:t>
            </a:r>
          </a:p>
        </p:txBody>
      </p:sp>
      <p:sp>
        <p:nvSpPr>
          <p:cNvPr id="15" name="Elipse 14">
            <a:extLst>
              <a:ext uri="{FF2B5EF4-FFF2-40B4-BE49-F238E27FC236}">
                <a16:creationId xmlns:a16="http://schemas.microsoft.com/office/drawing/2014/main" xmlns="" id="{F94C25CB-B8C4-464B-9D1D-5179845AD65B}"/>
              </a:ext>
            </a:extLst>
          </p:cNvPr>
          <p:cNvSpPr/>
          <p:nvPr/>
        </p:nvSpPr>
        <p:spPr>
          <a:xfrm>
            <a:off x="6442075" y="2225675"/>
            <a:ext cx="409575" cy="346075"/>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rPr>
              <a:t>2</a:t>
            </a:r>
          </a:p>
        </p:txBody>
      </p:sp>
      <p:sp>
        <p:nvSpPr>
          <p:cNvPr id="16" name="Elipse 15">
            <a:extLst>
              <a:ext uri="{FF2B5EF4-FFF2-40B4-BE49-F238E27FC236}">
                <a16:creationId xmlns:a16="http://schemas.microsoft.com/office/drawing/2014/main" xmlns="" id="{8B0ECE45-A428-4544-8FDA-EBA3E50D6167}"/>
              </a:ext>
            </a:extLst>
          </p:cNvPr>
          <p:cNvSpPr/>
          <p:nvPr/>
        </p:nvSpPr>
        <p:spPr>
          <a:xfrm>
            <a:off x="8037513" y="2243138"/>
            <a:ext cx="409575" cy="346075"/>
          </a:xfrm>
          <a:prstGeom prst="ellipse">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rPr>
              <a:t>3</a:t>
            </a:r>
          </a:p>
        </p:txBody>
      </p:sp>
      <p:sp>
        <p:nvSpPr>
          <p:cNvPr id="41999" name="CuadroTexto 16">
            <a:extLst>
              <a:ext uri="{FF2B5EF4-FFF2-40B4-BE49-F238E27FC236}">
                <a16:creationId xmlns:a16="http://schemas.microsoft.com/office/drawing/2014/main" xmlns="" id="{9999F0A2-506F-FA46-9B1E-925BC2EACFCA}"/>
              </a:ext>
            </a:extLst>
          </p:cNvPr>
          <p:cNvSpPr txBox="1">
            <a:spLocks noChangeArrowheads="1"/>
          </p:cNvSpPr>
          <p:nvPr/>
        </p:nvSpPr>
        <p:spPr bwMode="auto">
          <a:xfrm>
            <a:off x="5183188" y="4822825"/>
            <a:ext cx="3144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Extintores de Polvo Químico Seco (1), de bióxido de carbono (2) y de agente químico húmero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483F182D-C78C-9C43-8E6F-3ADD8B8A0EE6}"/>
              </a:ext>
            </a:extLst>
          </p:cNvPr>
          <p:cNvSpPr/>
          <p:nvPr/>
        </p:nvSpPr>
        <p:spPr>
          <a:xfrm>
            <a:off x="-169862" y="136525"/>
            <a:ext cx="533079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FABC7D03-7D16-B246-B065-997F9DA3A8A9}"/>
              </a:ext>
            </a:extLst>
          </p:cNvPr>
          <p:cNvSpPr/>
          <p:nvPr/>
        </p:nvSpPr>
        <p:spPr>
          <a:xfrm>
            <a:off x="-169862" y="5953125"/>
            <a:ext cx="4455143"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Tema 4. Señalética y extintores</a:t>
            </a:r>
          </a:p>
        </p:txBody>
      </p:sp>
      <p:sp>
        <p:nvSpPr>
          <p:cNvPr id="43013" name="CuadroTexto 6">
            <a:extLst>
              <a:ext uri="{FF2B5EF4-FFF2-40B4-BE49-F238E27FC236}">
                <a16:creationId xmlns:a16="http://schemas.microsoft.com/office/drawing/2014/main" xmlns="" id="{F40D5077-BC7B-824B-8B5D-926F01489E78}"/>
              </a:ext>
            </a:extLst>
          </p:cNvPr>
          <p:cNvSpPr txBox="1">
            <a:spLocks noChangeArrowheads="1"/>
          </p:cNvSpPr>
          <p:nvPr/>
        </p:nvSpPr>
        <p:spPr bwMode="auto">
          <a:xfrm>
            <a:off x="2701925" y="4668838"/>
            <a:ext cx="36306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800" b="1" i="1">
                <a:latin typeface="Arial" panose="020B0604020202020204" pitchFamily="34" charset="0"/>
                <a:cs typeface="Arial" panose="020B0604020202020204" pitchFamily="34" charset="0"/>
              </a:rPr>
              <a:t>Construyamos un croquis</a:t>
            </a:r>
            <a:endParaRPr lang="es-MX" altLang="es-MX" sz="2800" i="1">
              <a:latin typeface="Arial" panose="020B0604020202020204" pitchFamily="34" charset="0"/>
              <a:cs typeface="Arial" panose="020B0604020202020204" pitchFamily="34" charset="0"/>
            </a:endParaRPr>
          </a:p>
        </p:txBody>
      </p:sp>
      <p:pic>
        <p:nvPicPr>
          <p:cNvPr id="43014" name="Picture 2" descr="Bildergebnis für actividad de aprendizaje icono">
            <a:extLst>
              <a:ext uri="{FF2B5EF4-FFF2-40B4-BE49-F238E27FC236}">
                <a16:creationId xmlns:a16="http://schemas.microsoft.com/office/drawing/2014/main" xmlns="" id="{5092940D-B307-9149-90CD-7110F2F09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52571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CuadroTexto 8">
            <a:extLst>
              <a:ext uri="{FF2B5EF4-FFF2-40B4-BE49-F238E27FC236}">
                <a16:creationId xmlns:a16="http://schemas.microsoft.com/office/drawing/2014/main" xmlns="" id="{952DDB02-6D52-9748-9F37-F836B820A42D}"/>
              </a:ext>
            </a:extLst>
          </p:cNvPr>
          <p:cNvSpPr txBox="1">
            <a:spLocks noChangeArrowheads="1"/>
          </p:cNvSpPr>
          <p:nvPr/>
        </p:nvSpPr>
        <p:spPr bwMode="auto">
          <a:xfrm>
            <a:off x="2408238" y="1739900"/>
            <a:ext cx="478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2800" b="1">
                <a:latin typeface="Arial" panose="020B0604020202020204" pitchFamily="34" charset="0"/>
                <a:cs typeface="Arial" panose="020B0604020202020204" pitchFamily="34" charset="0"/>
              </a:rPr>
              <a:t>Actividad de aprendizaje 4</a:t>
            </a:r>
            <a:endParaRPr lang="es-MX" altLang="es-MX" sz="280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8E9D16D4-D52E-7048-9998-A83C6EB41196}"/>
              </a:ext>
            </a:extLst>
          </p:cNvPr>
          <p:cNvSpPr/>
          <p:nvPr/>
        </p:nvSpPr>
        <p:spPr>
          <a:xfrm>
            <a:off x="-154363" y="136525"/>
            <a:ext cx="540898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2F3322E-80EB-044C-8F6F-B80352ACB939}"/>
              </a:ext>
            </a:extLst>
          </p:cNvPr>
          <p:cNvSpPr/>
          <p:nvPr/>
        </p:nvSpPr>
        <p:spPr>
          <a:xfrm>
            <a:off x="-154983" y="5953125"/>
            <a:ext cx="6145078"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pic>
        <p:nvPicPr>
          <p:cNvPr id="44037" name="Imagen 1">
            <a:extLst>
              <a:ext uri="{FF2B5EF4-FFF2-40B4-BE49-F238E27FC236}">
                <a16:creationId xmlns:a16="http://schemas.microsoft.com/office/drawing/2014/main" xmlns="" id="{19C8084A-A2A4-2845-BD59-B4691749443F}"/>
              </a:ext>
            </a:extLst>
          </p:cNvPr>
          <p:cNvPicPr>
            <a:picLocks noChangeAspect="1"/>
          </p:cNvPicPr>
          <p:nvPr/>
        </p:nvPicPr>
        <p:blipFill>
          <a:blip r:embed="rId2">
            <a:extLst>
              <a:ext uri="{28A0092B-C50C-407E-A947-70E740481C1C}">
                <a14:useLocalDpi xmlns:a14="http://schemas.microsoft.com/office/drawing/2010/main" val="0"/>
              </a:ext>
            </a:extLst>
          </a:blip>
          <a:srcRect l="34776" t="26479" r="19254" b="13821"/>
          <a:stretch>
            <a:fillRect/>
          </a:stretch>
        </p:blipFill>
        <p:spPr bwMode="auto">
          <a:xfrm>
            <a:off x="2689225" y="1760538"/>
            <a:ext cx="3806825"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F1FD6D51-7651-FD4A-A800-4B6D2E601C2D}"/>
              </a:ext>
            </a:extLst>
          </p:cNvPr>
          <p:cNvSpPr/>
          <p:nvPr/>
        </p:nvSpPr>
        <p:spPr>
          <a:xfrm>
            <a:off x="-181353" y="136525"/>
            <a:ext cx="531904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A082F292-FF0A-2040-B64C-531635797427}"/>
              </a:ext>
            </a:extLst>
          </p:cNvPr>
          <p:cNvSpPr/>
          <p:nvPr/>
        </p:nvSpPr>
        <p:spPr>
          <a:xfrm>
            <a:off x="-204788" y="5953125"/>
            <a:ext cx="6163885"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45061" name="CuadroTexto 1">
            <a:extLst>
              <a:ext uri="{FF2B5EF4-FFF2-40B4-BE49-F238E27FC236}">
                <a16:creationId xmlns:a16="http://schemas.microsoft.com/office/drawing/2014/main" xmlns="" id="{57DC0648-9577-C240-A6A9-AE47EBF9E8D1}"/>
              </a:ext>
            </a:extLst>
          </p:cNvPr>
          <p:cNvSpPr txBox="1">
            <a:spLocks noChangeArrowheads="1"/>
          </p:cNvSpPr>
          <p:nvPr/>
        </p:nvSpPr>
        <p:spPr bwMode="auto">
          <a:xfrm>
            <a:off x="873125" y="1017588"/>
            <a:ext cx="6469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800" b="1">
                <a:latin typeface="Arial" panose="020B0604020202020204" pitchFamily="34" charset="0"/>
                <a:cs typeface="Arial" panose="020B0604020202020204" pitchFamily="34" charset="0"/>
              </a:rPr>
              <a:t>Procedimientos de Emergencia</a:t>
            </a:r>
          </a:p>
        </p:txBody>
      </p:sp>
      <p:sp>
        <p:nvSpPr>
          <p:cNvPr id="45062" name="CuadroTexto 17">
            <a:extLst>
              <a:ext uri="{FF2B5EF4-FFF2-40B4-BE49-F238E27FC236}">
                <a16:creationId xmlns:a16="http://schemas.microsoft.com/office/drawing/2014/main" xmlns="" id="{89E1266C-06D4-D240-8C3E-CF8ED6714A89}"/>
              </a:ext>
            </a:extLst>
          </p:cNvPr>
          <p:cNvSpPr txBox="1">
            <a:spLocks noChangeArrowheads="1"/>
          </p:cNvSpPr>
          <p:nvPr/>
        </p:nvSpPr>
        <p:spPr bwMode="auto">
          <a:xfrm>
            <a:off x="252413" y="1820863"/>
            <a:ext cx="86391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En este último tema, abordaremos los aspectos más importantes que se deben conocer sobre los </a:t>
            </a:r>
            <a:r>
              <a:rPr lang="es-MX" altLang="es-MX" sz="1800" b="1">
                <a:latin typeface="Arial" panose="020B0604020202020204" pitchFamily="34" charset="0"/>
                <a:cs typeface="Arial" panose="020B0604020202020204" pitchFamily="34" charset="0"/>
              </a:rPr>
              <a:t> Procedimientos de Emergencia</a:t>
            </a:r>
            <a:r>
              <a:rPr lang="es-MX" altLang="es-MX" sz="1800">
                <a:latin typeface="Arial" panose="020B0604020202020204" pitchFamily="34" charset="0"/>
                <a:cs typeface="Arial" panose="020B0604020202020204" pitchFamily="34" charset="0"/>
              </a:rPr>
              <a:t> de nuestro inmueble o, en otras palabras, las diversas acciones que debemos realizar si ocurre en una emergencia; en este caso, </a:t>
            </a:r>
            <a:r>
              <a:rPr lang="es-MX" altLang="es-MX" sz="1800" b="1">
                <a:latin typeface="Arial" panose="020B0604020202020204" pitchFamily="34" charset="0"/>
                <a:cs typeface="Arial" panose="020B0604020202020204" pitchFamily="34" charset="0"/>
              </a:rPr>
              <a:t>qué hacer si se activa la alarma contra incendio y sismo del inmueble.</a:t>
            </a:r>
            <a:endParaRPr lang="es-MX" altLang="es-MX" sz="1800">
              <a:latin typeface="Arial" panose="020B0604020202020204" pitchFamily="34" charset="0"/>
              <a:cs typeface="Arial" panose="020B0604020202020204" pitchFamily="34" charset="0"/>
            </a:endParaRPr>
          </a:p>
        </p:txBody>
      </p:sp>
      <p:pic>
        <p:nvPicPr>
          <p:cNvPr id="45063" name="Picture 2" descr="Bildergebnis für explorar">
            <a:extLst>
              <a:ext uri="{FF2B5EF4-FFF2-40B4-BE49-F238E27FC236}">
                <a16:creationId xmlns:a16="http://schemas.microsoft.com/office/drawing/2014/main" xmlns="" id="{48059E9C-085F-FD4C-818B-73725457D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53"/>
          <a:stretch>
            <a:fillRect/>
          </a:stretch>
        </p:blipFill>
        <p:spPr bwMode="auto">
          <a:xfrm>
            <a:off x="5561013" y="4302125"/>
            <a:ext cx="20002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CuadroTexto 8">
            <a:extLst>
              <a:ext uri="{FF2B5EF4-FFF2-40B4-BE49-F238E27FC236}">
                <a16:creationId xmlns:a16="http://schemas.microsoft.com/office/drawing/2014/main" xmlns="" id="{9088B639-C9F6-9D4E-9757-6AF9F0E216D0}"/>
              </a:ext>
            </a:extLst>
          </p:cNvPr>
          <p:cNvSpPr txBox="1">
            <a:spLocks noChangeArrowheads="1"/>
          </p:cNvSpPr>
          <p:nvPr/>
        </p:nvSpPr>
        <p:spPr bwMode="auto">
          <a:xfrm>
            <a:off x="184150" y="3656013"/>
            <a:ext cx="8639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Antes de entrar en materia, hay algunos datos importantes que debemos mencionar. Veamos de qué se trata…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25CC27BF-A0C8-084D-BCBF-9D4A42631A05}"/>
              </a:ext>
            </a:extLst>
          </p:cNvPr>
          <p:cNvSpPr/>
          <p:nvPr/>
        </p:nvSpPr>
        <p:spPr>
          <a:xfrm>
            <a:off x="-191926" y="136525"/>
            <a:ext cx="5352862"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BA6D0644-EA95-AC46-94AC-2313A892BDC6}"/>
              </a:ext>
            </a:extLst>
          </p:cNvPr>
          <p:cNvSpPr/>
          <p:nvPr/>
        </p:nvSpPr>
        <p:spPr>
          <a:xfrm>
            <a:off x="-188119" y="5953125"/>
            <a:ext cx="6122194"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46085" name="CuadroTexto 1">
            <a:extLst>
              <a:ext uri="{FF2B5EF4-FFF2-40B4-BE49-F238E27FC236}">
                <a16:creationId xmlns:a16="http://schemas.microsoft.com/office/drawing/2014/main" xmlns="" id="{7A383844-8478-DF42-9CA4-7CD208188CD3}"/>
              </a:ext>
            </a:extLst>
          </p:cNvPr>
          <p:cNvSpPr txBox="1">
            <a:spLocks noChangeArrowheads="1"/>
          </p:cNvSpPr>
          <p:nvPr/>
        </p:nvSpPr>
        <p:spPr bwMode="auto">
          <a:xfrm>
            <a:off x="873125" y="1017588"/>
            <a:ext cx="6469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800" b="1">
                <a:latin typeface="Arial" panose="020B0604020202020204" pitchFamily="34" charset="0"/>
                <a:cs typeface="Arial" panose="020B0604020202020204" pitchFamily="34" charset="0"/>
              </a:rPr>
              <a:t>Las Unidades Internas de Protección Civil de la USEBEQ</a:t>
            </a:r>
          </a:p>
        </p:txBody>
      </p:sp>
      <p:sp>
        <p:nvSpPr>
          <p:cNvPr id="46086" name="CuadroTexto 9">
            <a:extLst>
              <a:ext uri="{FF2B5EF4-FFF2-40B4-BE49-F238E27FC236}">
                <a16:creationId xmlns:a16="http://schemas.microsoft.com/office/drawing/2014/main" xmlns="" id="{C9D36742-7A77-8443-8127-9E5CDBEF7951}"/>
              </a:ext>
            </a:extLst>
          </p:cNvPr>
          <p:cNvSpPr txBox="1">
            <a:spLocks noChangeArrowheads="1"/>
          </p:cNvSpPr>
          <p:nvPr/>
        </p:nvSpPr>
        <p:spPr bwMode="auto">
          <a:xfrm>
            <a:off x="219075" y="2181225"/>
            <a:ext cx="863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a:latin typeface="Arial" panose="020B0604020202020204" pitchFamily="34" charset="0"/>
                <a:cs typeface="Arial" panose="020B0604020202020204" pitchFamily="34" charset="0"/>
              </a:rPr>
              <a:t>Por cada uno de los </a:t>
            </a:r>
            <a:r>
              <a:rPr lang="es-MX" altLang="es-MX" sz="1800" b="1">
                <a:latin typeface="Arial" panose="020B0604020202020204" pitchFamily="34" charset="0"/>
                <a:cs typeface="Arial" panose="020B0604020202020204" pitchFamily="34" charset="0"/>
              </a:rPr>
              <a:t>10 inmuebles </a:t>
            </a:r>
            <a:r>
              <a:rPr lang="es-MX" altLang="es-MX" sz="1800">
                <a:latin typeface="Arial" panose="020B0604020202020204" pitchFamily="34" charset="0"/>
                <a:cs typeface="Arial" panose="020B0604020202020204" pitchFamily="34" charset="0"/>
              </a:rPr>
              <a:t>administrativos de la USEBEQ, </a:t>
            </a:r>
            <a:r>
              <a:rPr lang="es-MX" altLang="es-MX" sz="1800" b="1">
                <a:latin typeface="Arial" panose="020B0604020202020204" pitchFamily="34" charset="0"/>
                <a:cs typeface="Arial" panose="020B0604020202020204" pitchFamily="34" charset="0"/>
              </a:rPr>
              <a:t>existe una Unidad Interna de Protección Civil (UIPC)</a:t>
            </a:r>
            <a:r>
              <a:rPr lang="es-MX" altLang="es-MX" sz="1800">
                <a:latin typeface="Arial" panose="020B0604020202020204" pitchFamily="34" charset="0"/>
                <a:cs typeface="Arial" panose="020B0604020202020204" pitchFamily="34" charset="0"/>
              </a:rPr>
              <a:t>, que es la responsable de llevar las acciones de prevención, auxilio y recuperación ante los riesgos a los que nos encontramos expuestos en cada una de estas ubicaciones.</a:t>
            </a:r>
          </a:p>
        </p:txBody>
      </p:sp>
      <p:sp>
        <p:nvSpPr>
          <p:cNvPr id="3" name="Elipse 2">
            <a:extLst>
              <a:ext uri="{FF2B5EF4-FFF2-40B4-BE49-F238E27FC236}">
                <a16:creationId xmlns:a16="http://schemas.microsoft.com/office/drawing/2014/main" xmlns="" id="{13D4015E-1B04-9041-B3D4-4EC36E5C1415}"/>
              </a:ext>
            </a:extLst>
          </p:cNvPr>
          <p:cNvSpPr/>
          <p:nvPr/>
        </p:nvSpPr>
        <p:spPr>
          <a:xfrm>
            <a:off x="463550" y="3381375"/>
            <a:ext cx="1255713"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Oficinas Centrales</a:t>
            </a:r>
          </a:p>
        </p:txBody>
      </p:sp>
      <p:sp>
        <p:nvSpPr>
          <p:cNvPr id="19" name="Elipse 18">
            <a:extLst>
              <a:ext uri="{FF2B5EF4-FFF2-40B4-BE49-F238E27FC236}">
                <a16:creationId xmlns:a16="http://schemas.microsoft.com/office/drawing/2014/main" xmlns="" id="{8AB7826F-2CEE-DB4A-B524-A3E2EE634B86}"/>
              </a:ext>
            </a:extLst>
          </p:cNvPr>
          <p:cNvSpPr/>
          <p:nvPr/>
        </p:nvSpPr>
        <p:spPr>
          <a:xfrm>
            <a:off x="2063750" y="3381375"/>
            <a:ext cx="1255713"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Regional </a:t>
            </a:r>
            <a:r>
              <a:rPr lang="es-MX" sz="1200" dirty="0" err="1">
                <a:latin typeface="Arial" panose="020B0604020202020204" pitchFamily="34" charset="0"/>
                <a:cs typeface="Arial" panose="020B0604020202020204" pitchFamily="34" charset="0"/>
              </a:rPr>
              <a:t>Jalpan</a:t>
            </a:r>
            <a:endParaRPr lang="es-MX" sz="1200" dirty="0">
              <a:latin typeface="Arial" panose="020B0604020202020204" pitchFamily="34" charset="0"/>
              <a:cs typeface="Arial" panose="020B0604020202020204" pitchFamily="34" charset="0"/>
            </a:endParaRPr>
          </a:p>
        </p:txBody>
      </p:sp>
      <p:sp>
        <p:nvSpPr>
          <p:cNvPr id="20" name="Elipse 19">
            <a:extLst>
              <a:ext uri="{FF2B5EF4-FFF2-40B4-BE49-F238E27FC236}">
                <a16:creationId xmlns:a16="http://schemas.microsoft.com/office/drawing/2014/main" xmlns="" id="{81A0D7B3-0135-9F4D-B22A-B98C9E424D91}"/>
              </a:ext>
            </a:extLst>
          </p:cNvPr>
          <p:cNvSpPr/>
          <p:nvPr/>
        </p:nvSpPr>
        <p:spPr>
          <a:xfrm>
            <a:off x="3662363" y="3381375"/>
            <a:ext cx="1255712"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Regional Cadereyta</a:t>
            </a:r>
          </a:p>
        </p:txBody>
      </p:sp>
      <p:sp>
        <p:nvSpPr>
          <p:cNvPr id="21" name="Elipse 20">
            <a:extLst>
              <a:ext uri="{FF2B5EF4-FFF2-40B4-BE49-F238E27FC236}">
                <a16:creationId xmlns:a16="http://schemas.microsoft.com/office/drawing/2014/main" xmlns="" id="{DE5189A3-7F87-4945-AB03-8BE520FAC021}"/>
              </a:ext>
            </a:extLst>
          </p:cNvPr>
          <p:cNvSpPr/>
          <p:nvPr/>
        </p:nvSpPr>
        <p:spPr>
          <a:xfrm>
            <a:off x="5260975" y="3381375"/>
            <a:ext cx="1255713"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Regional SJR</a:t>
            </a:r>
          </a:p>
        </p:txBody>
      </p:sp>
      <p:sp>
        <p:nvSpPr>
          <p:cNvPr id="22" name="Elipse 21">
            <a:extLst>
              <a:ext uri="{FF2B5EF4-FFF2-40B4-BE49-F238E27FC236}">
                <a16:creationId xmlns:a16="http://schemas.microsoft.com/office/drawing/2014/main" xmlns="" id="{E93C6160-17FA-2348-8CA9-B82763E14681}"/>
              </a:ext>
            </a:extLst>
          </p:cNvPr>
          <p:cNvSpPr/>
          <p:nvPr/>
        </p:nvSpPr>
        <p:spPr>
          <a:xfrm>
            <a:off x="6859588" y="3381375"/>
            <a:ext cx="1255712"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Almacén general</a:t>
            </a:r>
          </a:p>
        </p:txBody>
      </p:sp>
      <p:sp>
        <p:nvSpPr>
          <p:cNvPr id="23" name="Elipse 22">
            <a:extLst>
              <a:ext uri="{FF2B5EF4-FFF2-40B4-BE49-F238E27FC236}">
                <a16:creationId xmlns:a16="http://schemas.microsoft.com/office/drawing/2014/main" xmlns="" id="{DA615374-D3F0-5D45-A1C1-0F5F661E524B}"/>
              </a:ext>
            </a:extLst>
          </p:cNvPr>
          <p:cNvSpPr/>
          <p:nvPr/>
        </p:nvSpPr>
        <p:spPr>
          <a:xfrm>
            <a:off x="1230313" y="4643438"/>
            <a:ext cx="1255712"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CETE</a:t>
            </a:r>
          </a:p>
        </p:txBody>
      </p:sp>
      <p:sp>
        <p:nvSpPr>
          <p:cNvPr id="24" name="Elipse 23">
            <a:extLst>
              <a:ext uri="{FF2B5EF4-FFF2-40B4-BE49-F238E27FC236}">
                <a16:creationId xmlns:a16="http://schemas.microsoft.com/office/drawing/2014/main" xmlns="" id="{165D4152-0533-7843-8805-7389EC331B80}"/>
              </a:ext>
            </a:extLst>
          </p:cNvPr>
          <p:cNvSpPr/>
          <p:nvPr/>
        </p:nvSpPr>
        <p:spPr>
          <a:xfrm>
            <a:off x="2981325" y="4641850"/>
            <a:ext cx="1255713"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DEPOE</a:t>
            </a:r>
          </a:p>
        </p:txBody>
      </p:sp>
      <p:sp>
        <p:nvSpPr>
          <p:cNvPr id="25" name="Elipse 24">
            <a:extLst>
              <a:ext uri="{FF2B5EF4-FFF2-40B4-BE49-F238E27FC236}">
                <a16:creationId xmlns:a16="http://schemas.microsoft.com/office/drawing/2014/main" xmlns="" id="{E7CD5444-D980-7942-8E15-A52CB9673E18}"/>
              </a:ext>
            </a:extLst>
          </p:cNvPr>
          <p:cNvSpPr/>
          <p:nvPr/>
        </p:nvSpPr>
        <p:spPr>
          <a:xfrm>
            <a:off x="4678363" y="4643438"/>
            <a:ext cx="1255712"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UNEM Azteca</a:t>
            </a:r>
          </a:p>
        </p:txBody>
      </p:sp>
      <p:sp>
        <p:nvSpPr>
          <p:cNvPr id="26" name="Elipse 25">
            <a:extLst>
              <a:ext uri="{FF2B5EF4-FFF2-40B4-BE49-F238E27FC236}">
                <a16:creationId xmlns:a16="http://schemas.microsoft.com/office/drawing/2014/main" xmlns="" id="{EDEB4B34-1160-CE42-9C5F-AC098DA7B18C}"/>
              </a:ext>
            </a:extLst>
          </p:cNvPr>
          <p:cNvSpPr/>
          <p:nvPr/>
        </p:nvSpPr>
        <p:spPr>
          <a:xfrm>
            <a:off x="6300788" y="4641850"/>
            <a:ext cx="1255712"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UNEM San Pablo</a:t>
            </a:r>
          </a:p>
        </p:txBody>
      </p:sp>
      <p:sp>
        <p:nvSpPr>
          <p:cNvPr id="27" name="Elipse 26">
            <a:extLst>
              <a:ext uri="{FF2B5EF4-FFF2-40B4-BE49-F238E27FC236}">
                <a16:creationId xmlns:a16="http://schemas.microsoft.com/office/drawing/2014/main" xmlns="" id="{386ECD51-8816-774E-A5AC-633C66B030D4}"/>
              </a:ext>
            </a:extLst>
          </p:cNvPr>
          <p:cNvSpPr/>
          <p:nvPr/>
        </p:nvSpPr>
        <p:spPr>
          <a:xfrm>
            <a:off x="7824788" y="4641850"/>
            <a:ext cx="1255712" cy="1190625"/>
          </a:xfrm>
          <a:prstGeom prst="ellipse">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latin typeface="Arial" panose="020B0604020202020204" pitchFamily="34" charset="0"/>
                <a:cs typeface="Arial" panose="020B0604020202020204" pitchFamily="34" charset="0"/>
              </a:rPr>
              <a:t>UIPC UNEM Satélite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165AA675-32A1-6F49-B188-D2737A2E96AE}"/>
              </a:ext>
            </a:extLst>
          </p:cNvPr>
          <p:cNvSpPr/>
          <p:nvPr/>
        </p:nvSpPr>
        <p:spPr>
          <a:xfrm>
            <a:off x="-162113" y="136525"/>
            <a:ext cx="5346296"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C8BB9264-3BF5-3A43-88DC-8CF35579A889}"/>
              </a:ext>
            </a:extLst>
          </p:cNvPr>
          <p:cNvSpPr/>
          <p:nvPr/>
        </p:nvSpPr>
        <p:spPr>
          <a:xfrm>
            <a:off x="-162113" y="5953125"/>
            <a:ext cx="6128960"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47109" name="CuadroTexto 1">
            <a:extLst>
              <a:ext uri="{FF2B5EF4-FFF2-40B4-BE49-F238E27FC236}">
                <a16:creationId xmlns:a16="http://schemas.microsoft.com/office/drawing/2014/main" xmlns="" id="{7D69DF52-F075-C343-9DF3-3E0485E45C47}"/>
              </a:ext>
            </a:extLst>
          </p:cNvPr>
          <p:cNvSpPr txBox="1">
            <a:spLocks noChangeArrowheads="1"/>
          </p:cNvSpPr>
          <p:nvPr/>
        </p:nvSpPr>
        <p:spPr bwMode="auto">
          <a:xfrm>
            <a:off x="873125" y="1017588"/>
            <a:ext cx="6469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800" b="1">
                <a:latin typeface="Arial" panose="020B0604020202020204" pitchFamily="34" charset="0"/>
                <a:cs typeface="Arial" panose="020B0604020202020204" pitchFamily="34" charset="0"/>
              </a:rPr>
              <a:t>Estructura de las Unidades Internas de Protección Civil</a:t>
            </a:r>
          </a:p>
        </p:txBody>
      </p:sp>
      <p:sp>
        <p:nvSpPr>
          <p:cNvPr id="47110" name="CuadroTexto 9">
            <a:extLst>
              <a:ext uri="{FF2B5EF4-FFF2-40B4-BE49-F238E27FC236}">
                <a16:creationId xmlns:a16="http://schemas.microsoft.com/office/drawing/2014/main" xmlns="" id="{89AC8335-4155-2F47-AE39-7218B99F1195}"/>
              </a:ext>
            </a:extLst>
          </p:cNvPr>
          <p:cNvSpPr txBox="1">
            <a:spLocks noChangeArrowheads="1"/>
          </p:cNvSpPr>
          <p:nvPr/>
        </p:nvSpPr>
        <p:spPr bwMode="auto">
          <a:xfrm>
            <a:off x="184150" y="2003425"/>
            <a:ext cx="8639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600">
                <a:latin typeface="Arial" panose="020B0604020202020204" pitchFamily="34" charset="0"/>
                <a:cs typeface="Arial" panose="020B0604020202020204" pitchFamily="34" charset="0"/>
              </a:rPr>
              <a:t>Las Unidades constan propiamente de dos entidades: </a:t>
            </a:r>
          </a:p>
        </p:txBody>
      </p:sp>
      <p:sp>
        <p:nvSpPr>
          <p:cNvPr id="47111" name="CuadroTexto 16">
            <a:extLst>
              <a:ext uri="{FF2B5EF4-FFF2-40B4-BE49-F238E27FC236}">
                <a16:creationId xmlns:a16="http://schemas.microsoft.com/office/drawing/2014/main" xmlns="" id="{909ECB2D-D7F5-9740-8785-0BE8F038F183}"/>
              </a:ext>
            </a:extLst>
          </p:cNvPr>
          <p:cNvSpPr txBox="1">
            <a:spLocks noChangeArrowheads="1"/>
          </p:cNvSpPr>
          <p:nvPr/>
        </p:nvSpPr>
        <p:spPr bwMode="auto">
          <a:xfrm>
            <a:off x="184150" y="2478088"/>
            <a:ext cx="8959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600">
                <a:latin typeface="Arial" panose="020B0604020202020204" pitchFamily="34" charset="0"/>
                <a:cs typeface="Arial" panose="020B0604020202020204" pitchFamily="34" charset="0"/>
              </a:rPr>
              <a:t>El </a:t>
            </a:r>
            <a:r>
              <a:rPr lang="es-MX" altLang="es-MX" sz="1600" b="1">
                <a:latin typeface="Arial" panose="020B0604020202020204" pitchFamily="34" charset="0"/>
                <a:cs typeface="Arial" panose="020B0604020202020204" pitchFamily="34" charset="0"/>
              </a:rPr>
              <a:t>Consejo Interno de la Unidad de Protección Civil. </a:t>
            </a:r>
            <a:r>
              <a:rPr lang="es-MX" altLang="es-MX" sz="1600">
                <a:latin typeface="Arial" panose="020B0604020202020204" pitchFamily="34" charset="0"/>
                <a:cs typeface="Arial" panose="020B0604020202020204" pitchFamily="34" charset="0"/>
              </a:rPr>
              <a:t> Este consta de un Presidente, un Secretario Ejecutivo, un Responsable de la UIPC y de dos a 4 Vocales, de acuerdo con el tamaño del inmueble.</a:t>
            </a:r>
          </a:p>
        </p:txBody>
      </p:sp>
      <p:sp>
        <p:nvSpPr>
          <p:cNvPr id="47112" name="CuadroTexto 17">
            <a:extLst>
              <a:ext uri="{FF2B5EF4-FFF2-40B4-BE49-F238E27FC236}">
                <a16:creationId xmlns:a16="http://schemas.microsoft.com/office/drawing/2014/main" xmlns="" id="{DE3D5D92-19B6-3F44-A49A-5D328B0C400E}"/>
              </a:ext>
            </a:extLst>
          </p:cNvPr>
          <p:cNvSpPr txBox="1">
            <a:spLocks noChangeArrowheads="1"/>
          </p:cNvSpPr>
          <p:nvPr/>
        </p:nvSpPr>
        <p:spPr bwMode="auto">
          <a:xfrm>
            <a:off x="211138" y="4414838"/>
            <a:ext cx="88233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600">
                <a:latin typeface="Arial" panose="020B0604020202020204" pitchFamily="34" charset="0"/>
                <a:cs typeface="Arial" panose="020B0604020202020204" pitchFamily="34" charset="0"/>
              </a:rPr>
              <a:t>Este Consejo, al estar presidido por un funcionario de la Alta Administración de la USEBEQ, es el que ostenta el poder de decisión ejecutivo sobre los temas de Protección Civil, tanto en su carácter preventivo como durante la atención y recuperación, lo que significa que, durante una emergencia, sus miembros serían quienes tomarían las decisiones de operación de los procedimientos.</a:t>
            </a:r>
          </a:p>
        </p:txBody>
      </p:sp>
      <p:pic>
        <p:nvPicPr>
          <p:cNvPr id="47113" name="Imagen 7">
            <a:extLst>
              <a:ext uri="{FF2B5EF4-FFF2-40B4-BE49-F238E27FC236}">
                <a16:creationId xmlns:a16="http://schemas.microsoft.com/office/drawing/2014/main" xmlns="" id="{7108EC9A-4889-8144-8A65-170E34492B3E}"/>
              </a:ext>
            </a:extLst>
          </p:cNvPr>
          <p:cNvPicPr>
            <a:picLocks noChangeAspect="1"/>
          </p:cNvPicPr>
          <p:nvPr/>
        </p:nvPicPr>
        <p:blipFill>
          <a:blip r:embed="rId2">
            <a:extLst>
              <a:ext uri="{28A0092B-C50C-407E-A947-70E740481C1C}">
                <a14:useLocalDpi xmlns:a14="http://schemas.microsoft.com/office/drawing/2010/main" val="0"/>
              </a:ext>
            </a:extLst>
          </a:blip>
          <a:srcRect l="5423" t="10156" r="5104" b="16943"/>
          <a:stretch>
            <a:fillRect/>
          </a:stretch>
        </p:blipFill>
        <p:spPr bwMode="auto">
          <a:xfrm>
            <a:off x="3392488" y="3076575"/>
            <a:ext cx="24892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AB6C296F-28AC-EF47-AFD7-679D120B4D80}"/>
              </a:ext>
            </a:extLst>
          </p:cNvPr>
          <p:cNvSpPr/>
          <p:nvPr/>
        </p:nvSpPr>
        <p:spPr>
          <a:xfrm>
            <a:off x="-152669" y="136525"/>
            <a:ext cx="536784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5852581C-BE98-5746-80DC-2114B45FA33F}"/>
              </a:ext>
            </a:extLst>
          </p:cNvPr>
          <p:cNvSpPr/>
          <p:nvPr/>
        </p:nvSpPr>
        <p:spPr>
          <a:xfrm>
            <a:off x="-147234" y="5953125"/>
            <a:ext cx="6129580"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48133" name="CuadroTexto 16">
            <a:extLst>
              <a:ext uri="{FF2B5EF4-FFF2-40B4-BE49-F238E27FC236}">
                <a16:creationId xmlns:a16="http://schemas.microsoft.com/office/drawing/2014/main" xmlns="" id="{4B35F807-D300-7B47-9D91-803AE1AA3727}"/>
              </a:ext>
            </a:extLst>
          </p:cNvPr>
          <p:cNvSpPr txBox="1">
            <a:spLocks noChangeArrowheads="1"/>
          </p:cNvSpPr>
          <p:nvPr/>
        </p:nvSpPr>
        <p:spPr bwMode="auto">
          <a:xfrm>
            <a:off x="142875" y="1560513"/>
            <a:ext cx="8959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600">
                <a:latin typeface="Arial" panose="020B0604020202020204" pitchFamily="34" charset="0"/>
                <a:cs typeface="Arial" panose="020B0604020202020204" pitchFamily="34" charset="0"/>
              </a:rPr>
              <a:t>La otra entidad componente de la Unidad es propiamente la </a:t>
            </a:r>
            <a:r>
              <a:rPr lang="es-MX" altLang="es-MX" sz="1600" b="1">
                <a:latin typeface="Arial" panose="020B0604020202020204" pitchFamily="34" charset="0"/>
                <a:cs typeface="Arial" panose="020B0604020202020204" pitchFamily="34" charset="0"/>
              </a:rPr>
              <a:t>Unidad Interna de Protección Civil</a:t>
            </a:r>
            <a:r>
              <a:rPr lang="es-MX" altLang="es-MX" sz="1600">
                <a:latin typeface="Arial" panose="020B0604020202020204" pitchFamily="34" charset="0"/>
                <a:cs typeface="Arial" panose="020B0604020202020204" pitchFamily="34" charset="0"/>
              </a:rPr>
              <a:t>, integrada por un Responsable Operativo y Administrativo, Jefes de Piso, Enlaces de Protección Civil y Brigadistas Multifuncionales de Emergencia.</a:t>
            </a:r>
          </a:p>
        </p:txBody>
      </p:sp>
      <p:sp>
        <p:nvSpPr>
          <p:cNvPr id="48134" name="CuadroTexto 17">
            <a:extLst>
              <a:ext uri="{FF2B5EF4-FFF2-40B4-BE49-F238E27FC236}">
                <a16:creationId xmlns:a16="http://schemas.microsoft.com/office/drawing/2014/main" xmlns="" id="{6C0BE9D9-6DDE-0647-8568-E1A7197728ED}"/>
              </a:ext>
            </a:extLst>
          </p:cNvPr>
          <p:cNvSpPr txBox="1">
            <a:spLocks noChangeArrowheads="1"/>
          </p:cNvSpPr>
          <p:nvPr/>
        </p:nvSpPr>
        <p:spPr bwMode="auto">
          <a:xfrm>
            <a:off x="92075" y="3940175"/>
            <a:ext cx="8823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600">
                <a:latin typeface="Arial" panose="020B0604020202020204" pitchFamily="34" charset="0"/>
                <a:cs typeface="Arial" panose="020B0604020202020204" pitchFamily="34" charset="0"/>
              </a:rPr>
              <a:t>Además de su papel vital realizando las acciones de auxilio y recuperación ante una emergencia, la Unidad Interna puede colaborar de forma muy valiosa en la mitigación de los riesgos en el inmueble, a través de la sensibilización de los compañeros de trabajo, el ejemplo de buenas prácticas de seguridad y la notificación del hallazgo de peligros o factores de riesgo. </a:t>
            </a:r>
          </a:p>
          <a:p>
            <a:pPr algn="just">
              <a:spcBef>
                <a:spcPct val="0"/>
              </a:spcBef>
              <a:buFontTx/>
              <a:buNone/>
            </a:pPr>
            <a:endParaRPr lang="es-MX" altLang="es-MX" sz="1600">
              <a:latin typeface="Arial" panose="020B0604020202020204" pitchFamily="34" charset="0"/>
              <a:cs typeface="Arial" panose="020B0604020202020204" pitchFamily="34" charset="0"/>
            </a:endParaRPr>
          </a:p>
          <a:p>
            <a:pPr algn="just">
              <a:spcBef>
                <a:spcPct val="0"/>
              </a:spcBef>
              <a:buFontTx/>
              <a:buNone/>
            </a:pPr>
            <a:endParaRPr lang="es-MX" altLang="es-MX" sz="1600">
              <a:latin typeface="Arial" panose="020B0604020202020204" pitchFamily="34" charset="0"/>
              <a:cs typeface="Arial" panose="020B0604020202020204" pitchFamily="34" charset="0"/>
            </a:endParaRPr>
          </a:p>
          <a:p>
            <a:pPr algn="just">
              <a:spcBef>
                <a:spcPct val="0"/>
              </a:spcBef>
              <a:buFontTx/>
              <a:buNone/>
            </a:pPr>
            <a:r>
              <a:rPr lang="es-MX" altLang="es-MX" sz="1600">
                <a:latin typeface="Arial" panose="020B0604020202020204" pitchFamily="34" charset="0"/>
                <a:cs typeface="Arial" panose="020B0604020202020204" pitchFamily="34" charset="0"/>
              </a:rPr>
              <a:t>A continuación, un esquema que ilustra la estructura integrada de la UIPC:</a:t>
            </a:r>
          </a:p>
        </p:txBody>
      </p:sp>
      <p:pic>
        <p:nvPicPr>
          <p:cNvPr id="48135" name="1 Imagen">
            <a:extLst>
              <a:ext uri="{FF2B5EF4-FFF2-40B4-BE49-F238E27FC236}">
                <a16:creationId xmlns:a16="http://schemas.microsoft.com/office/drawing/2014/main" xmlns="" id="{A52E6522-93F9-A045-8EDF-DA325E7427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627313"/>
            <a:ext cx="311467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5A1EF018-495A-0640-BFA7-B36FAA47F3C6}"/>
              </a:ext>
            </a:extLst>
          </p:cNvPr>
          <p:cNvSpPr/>
          <p:nvPr/>
        </p:nvSpPr>
        <p:spPr>
          <a:xfrm>
            <a:off x="-169862" y="136525"/>
            <a:ext cx="526958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73957F1-6CD4-E947-B1EB-EAEEB9C636B4}"/>
              </a:ext>
            </a:extLst>
          </p:cNvPr>
          <p:cNvSpPr/>
          <p:nvPr/>
        </p:nvSpPr>
        <p:spPr>
          <a:xfrm>
            <a:off x="-169863" y="5953125"/>
            <a:ext cx="6136709"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3" name="Rectángulo redondeado 2">
            <a:extLst>
              <a:ext uri="{FF2B5EF4-FFF2-40B4-BE49-F238E27FC236}">
                <a16:creationId xmlns:a16="http://schemas.microsoft.com/office/drawing/2014/main" xmlns="" id="{A5DCA99E-A7BD-B04C-AFED-2B777348ED24}"/>
              </a:ext>
            </a:extLst>
          </p:cNvPr>
          <p:cNvSpPr/>
          <p:nvPr/>
        </p:nvSpPr>
        <p:spPr>
          <a:xfrm>
            <a:off x="3467100" y="887413"/>
            <a:ext cx="1855788" cy="7239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Consejo de la Unidad Interna de Protección Civil</a:t>
            </a:r>
          </a:p>
        </p:txBody>
      </p:sp>
      <p:sp>
        <p:nvSpPr>
          <p:cNvPr id="10" name="Rectángulo redondeado 9">
            <a:extLst>
              <a:ext uri="{FF2B5EF4-FFF2-40B4-BE49-F238E27FC236}">
                <a16:creationId xmlns:a16="http://schemas.microsoft.com/office/drawing/2014/main" xmlns="" id="{60DD5707-FBB2-DE49-8F55-7F39818CC266}"/>
              </a:ext>
            </a:extLst>
          </p:cNvPr>
          <p:cNvSpPr/>
          <p:nvPr/>
        </p:nvSpPr>
        <p:spPr>
          <a:xfrm>
            <a:off x="3467100" y="1935163"/>
            <a:ext cx="1855788"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Presidente</a:t>
            </a:r>
          </a:p>
        </p:txBody>
      </p:sp>
      <p:sp>
        <p:nvSpPr>
          <p:cNvPr id="12" name="Rectángulo redondeado 11">
            <a:extLst>
              <a:ext uri="{FF2B5EF4-FFF2-40B4-BE49-F238E27FC236}">
                <a16:creationId xmlns:a16="http://schemas.microsoft.com/office/drawing/2014/main" xmlns="" id="{A2F488B9-F758-CD40-B657-D5F0689BEF4E}"/>
              </a:ext>
            </a:extLst>
          </p:cNvPr>
          <p:cNvSpPr/>
          <p:nvPr/>
        </p:nvSpPr>
        <p:spPr>
          <a:xfrm>
            <a:off x="3467100" y="2333625"/>
            <a:ext cx="1855788" cy="23018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Secretario Ejecutivo</a:t>
            </a:r>
          </a:p>
        </p:txBody>
      </p:sp>
      <p:sp>
        <p:nvSpPr>
          <p:cNvPr id="13" name="Rectángulo redondeado 12">
            <a:extLst>
              <a:ext uri="{FF2B5EF4-FFF2-40B4-BE49-F238E27FC236}">
                <a16:creationId xmlns:a16="http://schemas.microsoft.com/office/drawing/2014/main" xmlns="" id="{689B9C73-276F-3D40-A1B7-88FD00233678}"/>
              </a:ext>
            </a:extLst>
          </p:cNvPr>
          <p:cNvSpPr/>
          <p:nvPr/>
        </p:nvSpPr>
        <p:spPr>
          <a:xfrm>
            <a:off x="3467100" y="2709863"/>
            <a:ext cx="1855788"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Vocales</a:t>
            </a:r>
          </a:p>
        </p:txBody>
      </p:sp>
      <p:sp>
        <p:nvSpPr>
          <p:cNvPr id="14" name="Rectángulo redondeado 13">
            <a:extLst>
              <a:ext uri="{FF2B5EF4-FFF2-40B4-BE49-F238E27FC236}">
                <a16:creationId xmlns:a16="http://schemas.microsoft.com/office/drawing/2014/main" xmlns="" id="{C412CFBA-3F15-5E48-8D55-5D666EC3C81E}"/>
              </a:ext>
            </a:extLst>
          </p:cNvPr>
          <p:cNvSpPr/>
          <p:nvPr/>
        </p:nvSpPr>
        <p:spPr>
          <a:xfrm>
            <a:off x="3467100" y="3133725"/>
            <a:ext cx="1855788" cy="23018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Responsable de la UIPC</a:t>
            </a:r>
          </a:p>
        </p:txBody>
      </p:sp>
      <p:cxnSp>
        <p:nvCxnSpPr>
          <p:cNvPr id="7" name="Conector recto 6">
            <a:extLst>
              <a:ext uri="{FF2B5EF4-FFF2-40B4-BE49-F238E27FC236}">
                <a16:creationId xmlns:a16="http://schemas.microsoft.com/office/drawing/2014/main" xmlns="" id="{030695C0-9288-E045-BB3D-2FB42D18329B}"/>
              </a:ext>
            </a:extLst>
          </p:cNvPr>
          <p:cNvCxnSpPr>
            <a:stCxn id="3" idx="2"/>
            <a:endCxn id="10" idx="0"/>
          </p:cNvCxnSpPr>
          <p:nvPr/>
        </p:nvCxnSpPr>
        <p:spPr>
          <a:xfrm flipH="1">
            <a:off x="4394200" y="1611313"/>
            <a:ext cx="0" cy="323850"/>
          </a:xfrm>
          <a:prstGeom prst="line">
            <a:avLst/>
          </a:prstGeom>
        </p:spPr>
        <p:style>
          <a:lnRef idx="2">
            <a:schemeClr val="dk1"/>
          </a:lnRef>
          <a:fillRef idx="0">
            <a:schemeClr val="dk1"/>
          </a:fillRef>
          <a:effectRef idx="1">
            <a:schemeClr val="dk1"/>
          </a:effectRef>
          <a:fontRef idx="minor">
            <a:schemeClr val="tx1"/>
          </a:fontRef>
        </p:style>
      </p:cxnSp>
      <p:cxnSp>
        <p:nvCxnSpPr>
          <p:cNvPr id="16" name="Conector recto 15">
            <a:extLst>
              <a:ext uri="{FF2B5EF4-FFF2-40B4-BE49-F238E27FC236}">
                <a16:creationId xmlns:a16="http://schemas.microsoft.com/office/drawing/2014/main" xmlns="" id="{66EEFF19-706F-CE46-A6F9-E398E6D136F8}"/>
              </a:ext>
            </a:extLst>
          </p:cNvPr>
          <p:cNvCxnSpPr>
            <a:endCxn id="12" idx="0"/>
          </p:cNvCxnSpPr>
          <p:nvPr/>
        </p:nvCxnSpPr>
        <p:spPr>
          <a:xfrm flipH="1">
            <a:off x="4394200" y="2100263"/>
            <a:ext cx="0" cy="233362"/>
          </a:xfrm>
          <a:prstGeom prst="line">
            <a:avLst/>
          </a:prstGeom>
        </p:spPr>
        <p:style>
          <a:lnRef idx="2">
            <a:schemeClr val="dk1"/>
          </a:lnRef>
          <a:fillRef idx="0">
            <a:schemeClr val="dk1"/>
          </a:fillRef>
          <a:effectRef idx="1">
            <a:schemeClr val="dk1"/>
          </a:effectRef>
          <a:fontRef idx="minor">
            <a:schemeClr val="tx1"/>
          </a:fontRef>
        </p:style>
      </p:cxnSp>
      <p:cxnSp>
        <p:nvCxnSpPr>
          <p:cNvPr id="19" name="Conector recto 18">
            <a:extLst>
              <a:ext uri="{FF2B5EF4-FFF2-40B4-BE49-F238E27FC236}">
                <a16:creationId xmlns:a16="http://schemas.microsoft.com/office/drawing/2014/main" xmlns="" id="{52988200-F0E0-5244-B98A-5258DC321413}"/>
              </a:ext>
            </a:extLst>
          </p:cNvPr>
          <p:cNvCxnSpPr/>
          <p:nvPr/>
        </p:nvCxnSpPr>
        <p:spPr>
          <a:xfrm flipH="1">
            <a:off x="4397375" y="2535238"/>
            <a:ext cx="0" cy="233362"/>
          </a:xfrm>
          <a:prstGeom prst="line">
            <a:avLst/>
          </a:prstGeom>
        </p:spPr>
        <p:style>
          <a:lnRef idx="2">
            <a:schemeClr val="dk1"/>
          </a:lnRef>
          <a:fillRef idx="0">
            <a:schemeClr val="dk1"/>
          </a:fillRef>
          <a:effectRef idx="1">
            <a:schemeClr val="dk1"/>
          </a:effectRef>
          <a:fontRef idx="minor">
            <a:schemeClr val="tx1"/>
          </a:fontRef>
        </p:style>
      </p:cxnSp>
      <p:cxnSp>
        <p:nvCxnSpPr>
          <p:cNvPr id="20" name="Conector recto 19">
            <a:extLst>
              <a:ext uri="{FF2B5EF4-FFF2-40B4-BE49-F238E27FC236}">
                <a16:creationId xmlns:a16="http://schemas.microsoft.com/office/drawing/2014/main" xmlns="" id="{81F3C3A8-4BE1-5945-8B2B-3BCC640C3015}"/>
              </a:ext>
            </a:extLst>
          </p:cNvPr>
          <p:cNvCxnSpPr/>
          <p:nvPr/>
        </p:nvCxnSpPr>
        <p:spPr>
          <a:xfrm flipH="1">
            <a:off x="4397375" y="2935288"/>
            <a:ext cx="0" cy="234950"/>
          </a:xfrm>
          <a:prstGeom prst="line">
            <a:avLst/>
          </a:prstGeom>
        </p:spPr>
        <p:style>
          <a:lnRef idx="2">
            <a:schemeClr val="dk1"/>
          </a:lnRef>
          <a:fillRef idx="0">
            <a:schemeClr val="dk1"/>
          </a:fillRef>
          <a:effectRef idx="1">
            <a:schemeClr val="dk1"/>
          </a:effectRef>
          <a:fontRef idx="minor">
            <a:schemeClr val="tx1"/>
          </a:fontRef>
        </p:style>
      </p:cxnSp>
      <p:sp>
        <p:nvSpPr>
          <p:cNvPr id="21" name="Rectángulo redondeado 20">
            <a:extLst>
              <a:ext uri="{FF2B5EF4-FFF2-40B4-BE49-F238E27FC236}">
                <a16:creationId xmlns:a16="http://schemas.microsoft.com/office/drawing/2014/main" xmlns="" id="{8593AE19-F0CB-C643-A977-D6701D801FE5}"/>
              </a:ext>
            </a:extLst>
          </p:cNvPr>
          <p:cNvSpPr/>
          <p:nvPr/>
        </p:nvSpPr>
        <p:spPr>
          <a:xfrm>
            <a:off x="3481388" y="3613150"/>
            <a:ext cx="1855787" cy="49053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Unidad Interna de Protección Civil</a:t>
            </a:r>
          </a:p>
        </p:txBody>
      </p:sp>
      <p:cxnSp>
        <p:nvCxnSpPr>
          <p:cNvPr id="22" name="Conector recto 21">
            <a:extLst>
              <a:ext uri="{FF2B5EF4-FFF2-40B4-BE49-F238E27FC236}">
                <a16:creationId xmlns:a16="http://schemas.microsoft.com/office/drawing/2014/main" xmlns="" id="{D46D9FD6-D9EE-8046-8EAF-3D798A322FD9}"/>
              </a:ext>
            </a:extLst>
          </p:cNvPr>
          <p:cNvCxnSpPr/>
          <p:nvPr/>
        </p:nvCxnSpPr>
        <p:spPr>
          <a:xfrm rot="180000">
            <a:off x="4394200" y="3363913"/>
            <a:ext cx="14288" cy="249237"/>
          </a:xfrm>
          <a:prstGeom prst="line">
            <a:avLst/>
          </a:prstGeom>
        </p:spPr>
        <p:style>
          <a:lnRef idx="2">
            <a:schemeClr val="dk1"/>
          </a:lnRef>
          <a:fillRef idx="0">
            <a:schemeClr val="dk1"/>
          </a:fillRef>
          <a:effectRef idx="1">
            <a:schemeClr val="dk1"/>
          </a:effectRef>
          <a:fontRef idx="minor">
            <a:schemeClr val="tx1"/>
          </a:fontRef>
        </p:style>
      </p:cxnSp>
      <p:sp>
        <p:nvSpPr>
          <p:cNvPr id="24" name="Rectángulo redondeado 23">
            <a:extLst>
              <a:ext uri="{FF2B5EF4-FFF2-40B4-BE49-F238E27FC236}">
                <a16:creationId xmlns:a16="http://schemas.microsoft.com/office/drawing/2014/main" xmlns="" id="{A370728A-3C18-6C45-A01B-6389ADD515B0}"/>
              </a:ext>
            </a:extLst>
          </p:cNvPr>
          <p:cNvSpPr/>
          <p:nvPr/>
        </p:nvSpPr>
        <p:spPr>
          <a:xfrm>
            <a:off x="395288" y="4338638"/>
            <a:ext cx="1857375"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Jefe de Piso</a:t>
            </a:r>
          </a:p>
        </p:txBody>
      </p:sp>
      <p:sp>
        <p:nvSpPr>
          <p:cNvPr id="25" name="Rectángulo redondeado 24">
            <a:extLst>
              <a:ext uri="{FF2B5EF4-FFF2-40B4-BE49-F238E27FC236}">
                <a16:creationId xmlns:a16="http://schemas.microsoft.com/office/drawing/2014/main" xmlns="" id="{87E0B495-B77B-7842-89D9-EABA8E103DCD}"/>
              </a:ext>
            </a:extLst>
          </p:cNvPr>
          <p:cNvSpPr/>
          <p:nvPr/>
        </p:nvSpPr>
        <p:spPr>
          <a:xfrm>
            <a:off x="2568575" y="4338638"/>
            <a:ext cx="1857375"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Jefe de Piso</a:t>
            </a:r>
          </a:p>
        </p:txBody>
      </p:sp>
      <p:sp>
        <p:nvSpPr>
          <p:cNvPr id="26" name="Rectángulo redondeado 25">
            <a:extLst>
              <a:ext uri="{FF2B5EF4-FFF2-40B4-BE49-F238E27FC236}">
                <a16:creationId xmlns:a16="http://schemas.microsoft.com/office/drawing/2014/main" xmlns="" id="{FCAB0132-277C-1D49-99C5-8D05119B2288}"/>
              </a:ext>
            </a:extLst>
          </p:cNvPr>
          <p:cNvSpPr/>
          <p:nvPr/>
        </p:nvSpPr>
        <p:spPr>
          <a:xfrm>
            <a:off x="4708525" y="4346575"/>
            <a:ext cx="1855788" cy="23018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Jefe de Piso</a:t>
            </a:r>
          </a:p>
        </p:txBody>
      </p:sp>
      <p:sp>
        <p:nvSpPr>
          <p:cNvPr id="27" name="Rectángulo redondeado 26">
            <a:extLst>
              <a:ext uri="{FF2B5EF4-FFF2-40B4-BE49-F238E27FC236}">
                <a16:creationId xmlns:a16="http://schemas.microsoft.com/office/drawing/2014/main" xmlns="" id="{E8EFA2B3-873A-964F-BA85-4EACB0EC5790}"/>
              </a:ext>
            </a:extLst>
          </p:cNvPr>
          <p:cNvSpPr/>
          <p:nvPr/>
        </p:nvSpPr>
        <p:spPr>
          <a:xfrm>
            <a:off x="6959600" y="4337050"/>
            <a:ext cx="1857375" cy="23018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Jefe de Piso</a:t>
            </a:r>
          </a:p>
        </p:txBody>
      </p:sp>
      <p:sp>
        <p:nvSpPr>
          <p:cNvPr id="31" name="Rectángulo redondeado 30">
            <a:extLst>
              <a:ext uri="{FF2B5EF4-FFF2-40B4-BE49-F238E27FC236}">
                <a16:creationId xmlns:a16="http://schemas.microsoft.com/office/drawing/2014/main" xmlns="" id="{33EF583A-3367-784A-B853-49695708E815}"/>
              </a:ext>
            </a:extLst>
          </p:cNvPr>
          <p:cNvSpPr/>
          <p:nvPr/>
        </p:nvSpPr>
        <p:spPr>
          <a:xfrm>
            <a:off x="7108825" y="4827588"/>
            <a:ext cx="1447800"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Enlace de PC</a:t>
            </a:r>
          </a:p>
        </p:txBody>
      </p:sp>
      <p:sp>
        <p:nvSpPr>
          <p:cNvPr id="32" name="Rectángulo redondeado 31">
            <a:extLst>
              <a:ext uri="{FF2B5EF4-FFF2-40B4-BE49-F238E27FC236}">
                <a16:creationId xmlns:a16="http://schemas.microsoft.com/office/drawing/2014/main" xmlns="" id="{BDBDBC8C-E83A-854B-B975-07CDD1FDB404}"/>
              </a:ext>
            </a:extLst>
          </p:cNvPr>
          <p:cNvSpPr/>
          <p:nvPr/>
        </p:nvSpPr>
        <p:spPr>
          <a:xfrm>
            <a:off x="2743200" y="4811713"/>
            <a:ext cx="1446213"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Enlace de PC</a:t>
            </a:r>
          </a:p>
        </p:txBody>
      </p:sp>
      <p:sp>
        <p:nvSpPr>
          <p:cNvPr id="35" name="Rectángulo redondeado 34">
            <a:extLst>
              <a:ext uri="{FF2B5EF4-FFF2-40B4-BE49-F238E27FC236}">
                <a16:creationId xmlns:a16="http://schemas.microsoft.com/office/drawing/2014/main" xmlns="" id="{4A53D8C3-306A-1C46-B091-0121431740DC}"/>
              </a:ext>
            </a:extLst>
          </p:cNvPr>
          <p:cNvSpPr/>
          <p:nvPr/>
        </p:nvSpPr>
        <p:spPr>
          <a:xfrm>
            <a:off x="4933950" y="4826000"/>
            <a:ext cx="1446213" cy="23018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Enlace de PC</a:t>
            </a:r>
          </a:p>
        </p:txBody>
      </p:sp>
      <p:sp>
        <p:nvSpPr>
          <p:cNvPr id="36" name="Rectángulo redondeado 35">
            <a:extLst>
              <a:ext uri="{FF2B5EF4-FFF2-40B4-BE49-F238E27FC236}">
                <a16:creationId xmlns:a16="http://schemas.microsoft.com/office/drawing/2014/main" xmlns="" id="{8E72ED76-8182-764E-AAA0-B0E8945994FD}"/>
              </a:ext>
            </a:extLst>
          </p:cNvPr>
          <p:cNvSpPr/>
          <p:nvPr/>
        </p:nvSpPr>
        <p:spPr>
          <a:xfrm>
            <a:off x="647700" y="4811713"/>
            <a:ext cx="1447800"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Enlace de PC</a:t>
            </a:r>
          </a:p>
        </p:txBody>
      </p:sp>
      <p:cxnSp>
        <p:nvCxnSpPr>
          <p:cNvPr id="37" name="Conector recto 36">
            <a:extLst>
              <a:ext uri="{FF2B5EF4-FFF2-40B4-BE49-F238E27FC236}">
                <a16:creationId xmlns:a16="http://schemas.microsoft.com/office/drawing/2014/main" xmlns="" id="{654B25D1-B5C2-144D-9894-A5E75362E9CB}"/>
              </a:ext>
            </a:extLst>
          </p:cNvPr>
          <p:cNvCxnSpPr/>
          <p:nvPr/>
        </p:nvCxnSpPr>
        <p:spPr>
          <a:xfrm rot="420000">
            <a:off x="4433888" y="4075113"/>
            <a:ext cx="14287" cy="144462"/>
          </a:xfrm>
          <a:prstGeom prst="line">
            <a:avLst/>
          </a:prstGeom>
        </p:spPr>
        <p:style>
          <a:lnRef idx="2">
            <a:schemeClr val="dk1"/>
          </a:lnRef>
          <a:fillRef idx="0">
            <a:schemeClr val="dk1"/>
          </a:fillRef>
          <a:effectRef idx="1">
            <a:schemeClr val="dk1"/>
          </a:effectRef>
          <a:fontRef idx="minor">
            <a:schemeClr val="tx1"/>
          </a:fontRef>
        </p:style>
      </p:cxnSp>
      <p:cxnSp>
        <p:nvCxnSpPr>
          <p:cNvPr id="38" name="Conector recto 37">
            <a:extLst>
              <a:ext uri="{FF2B5EF4-FFF2-40B4-BE49-F238E27FC236}">
                <a16:creationId xmlns:a16="http://schemas.microsoft.com/office/drawing/2014/main" xmlns="" id="{CBB2F257-93F8-F941-9AF6-F20B9E224FE3}"/>
              </a:ext>
            </a:extLst>
          </p:cNvPr>
          <p:cNvCxnSpPr/>
          <p:nvPr/>
        </p:nvCxnSpPr>
        <p:spPr>
          <a:xfrm flipH="1" flipV="1">
            <a:off x="1201738" y="4229100"/>
            <a:ext cx="6918325" cy="15875"/>
          </a:xfrm>
          <a:prstGeom prst="line">
            <a:avLst/>
          </a:prstGeom>
        </p:spPr>
        <p:style>
          <a:lnRef idx="2">
            <a:schemeClr val="dk1"/>
          </a:lnRef>
          <a:fillRef idx="0">
            <a:schemeClr val="dk1"/>
          </a:fillRef>
          <a:effectRef idx="1">
            <a:schemeClr val="dk1"/>
          </a:effectRef>
          <a:fontRef idx="minor">
            <a:schemeClr val="tx1"/>
          </a:fontRef>
        </p:style>
      </p:cxnSp>
      <p:cxnSp>
        <p:nvCxnSpPr>
          <p:cNvPr id="42" name="Conector recto 41">
            <a:extLst>
              <a:ext uri="{FF2B5EF4-FFF2-40B4-BE49-F238E27FC236}">
                <a16:creationId xmlns:a16="http://schemas.microsoft.com/office/drawing/2014/main" xmlns="" id="{7C4555F4-EAC6-E54C-9348-23E9B920F5D5}"/>
              </a:ext>
            </a:extLst>
          </p:cNvPr>
          <p:cNvCxnSpPr/>
          <p:nvPr/>
        </p:nvCxnSpPr>
        <p:spPr>
          <a:xfrm rot="420000">
            <a:off x="1203325" y="4213225"/>
            <a:ext cx="12700" cy="144463"/>
          </a:xfrm>
          <a:prstGeom prst="line">
            <a:avLst/>
          </a:prstGeom>
        </p:spPr>
        <p:style>
          <a:lnRef idx="2">
            <a:schemeClr val="dk1"/>
          </a:lnRef>
          <a:fillRef idx="0">
            <a:schemeClr val="dk1"/>
          </a:fillRef>
          <a:effectRef idx="1">
            <a:schemeClr val="dk1"/>
          </a:effectRef>
          <a:fontRef idx="minor">
            <a:schemeClr val="tx1"/>
          </a:fontRef>
        </p:style>
      </p:cxnSp>
      <p:cxnSp>
        <p:nvCxnSpPr>
          <p:cNvPr id="43" name="Conector recto 42">
            <a:extLst>
              <a:ext uri="{FF2B5EF4-FFF2-40B4-BE49-F238E27FC236}">
                <a16:creationId xmlns:a16="http://schemas.microsoft.com/office/drawing/2014/main" xmlns="" id="{6D05E403-4AD0-9E43-9D3E-F3C1EFD31658}"/>
              </a:ext>
            </a:extLst>
          </p:cNvPr>
          <p:cNvCxnSpPr/>
          <p:nvPr/>
        </p:nvCxnSpPr>
        <p:spPr>
          <a:xfrm rot="420000">
            <a:off x="3535363" y="4227513"/>
            <a:ext cx="12700" cy="144462"/>
          </a:xfrm>
          <a:prstGeom prst="line">
            <a:avLst/>
          </a:prstGeom>
        </p:spPr>
        <p:style>
          <a:lnRef idx="2">
            <a:schemeClr val="dk1"/>
          </a:lnRef>
          <a:fillRef idx="0">
            <a:schemeClr val="dk1"/>
          </a:fillRef>
          <a:effectRef idx="1">
            <a:schemeClr val="dk1"/>
          </a:effectRef>
          <a:fontRef idx="minor">
            <a:schemeClr val="tx1"/>
          </a:fontRef>
        </p:style>
      </p:cxnSp>
      <p:cxnSp>
        <p:nvCxnSpPr>
          <p:cNvPr id="44" name="Conector recto 43">
            <a:extLst>
              <a:ext uri="{FF2B5EF4-FFF2-40B4-BE49-F238E27FC236}">
                <a16:creationId xmlns:a16="http://schemas.microsoft.com/office/drawing/2014/main" xmlns="" id="{03551CBC-0965-7943-807D-0A68F49EEA7F}"/>
              </a:ext>
            </a:extLst>
          </p:cNvPr>
          <p:cNvCxnSpPr/>
          <p:nvPr/>
        </p:nvCxnSpPr>
        <p:spPr>
          <a:xfrm rot="420000">
            <a:off x="5624513" y="4238625"/>
            <a:ext cx="14287" cy="142875"/>
          </a:xfrm>
          <a:prstGeom prst="line">
            <a:avLst/>
          </a:prstGeom>
        </p:spPr>
        <p:style>
          <a:lnRef idx="2">
            <a:schemeClr val="dk1"/>
          </a:lnRef>
          <a:fillRef idx="0">
            <a:schemeClr val="dk1"/>
          </a:fillRef>
          <a:effectRef idx="1">
            <a:schemeClr val="dk1"/>
          </a:effectRef>
          <a:fontRef idx="minor">
            <a:schemeClr val="tx1"/>
          </a:fontRef>
        </p:style>
      </p:cxnSp>
      <p:cxnSp>
        <p:nvCxnSpPr>
          <p:cNvPr id="45" name="Conector recto 44">
            <a:extLst>
              <a:ext uri="{FF2B5EF4-FFF2-40B4-BE49-F238E27FC236}">
                <a16:creationId xmlns:a16="http://schemas.microsoft.com/office/drawing/2014/main" xmlns="" id="{73D97FAB-0F38-EC4B-A587-E30B602D5949}"/>
              </a:ext>
            </a:extLst>
          </p:cNvPr>
          <p:cNvCxnSpPr/>
          <p:nvPr/>
        </p:nvCxnSpPr>
        <p:spPr>
          <a:xfrm rot="420000">
            <a:off x="8121650" y="4227513"/>
            <a:ext cx="12700" cy="144462"/>
          </a:xfrm>
          <a:prstGeom prst="line">
            <a:avLst/>
          </a:prstGeom>
        </p:spPr>
        <p:style>
          <a:lnRef idx="2">
            <a:schemeClr val="dk1"/>
          </a:lnRef>
          <a:fillRef idx="0">
            <a:schemeClr val="dk1"/>
          </a:fillRef>
          <a:effectRef idx="1">
            <a:schemeClr val="dk1"/>
          </a:effectRef>
          <a:fontRef idx="minor">
            <a:schemeClr val="tx1"/>
          </a:fontRef>
        </p:style>
      </p:cxnSp>
      <p:cxnSp>
        <p:nvCxnSpPr>
          <p:cNvPr id="46" name="Conector recto 45">
            <a:extLst>
              <a:ext uri="{FF2B5EF4-FFF2-40B4-BE49-F238E27FC236}">
                <a16:creationId xmlns:a16="http://schemas.microsoft.com/office/drawing/2014/main" xmlns="" id="{2AA78AA5-EC0D-7F45-BDCD-F5A276B622A5}"/>
              </a:ext>
            </a:extLst>
          </p:cNvPr>
          <p:cNvCxnSpPr/>
          <p:nvPr/>
        </p:nvCxnSpPr>
        <p:spPr>
          <a:xfrm rot="180000">
            <a:off x="1217613" y="4587875"/>
            <a:ext cx="14287" cy="249238"/>
          </a:xfrm>
          <a:prstGeom prst="line">
            <a:avLst/>
          </a:prstGeom>
        </p:spPr>
        <p:style>
          <a:lnRef idx="2">
            <a:schemeClr val="dk1"/>
          </a:lnRef>
          <a:fillRef idx="0">
            <a:schemeClr val="dk1"/>
          </a:fillRef>
          <a:effectRef idx="1">
            <a:schemeClr val="dk1"/>
          </a:effectRef>
          <a:fontRef idx="minor">
            <a:schemeClr val="tx1"/>
          </a:fontRef>
        </p:style>
      </p:cxnSp>
      <p:cxnSp>
        <p:nvCxnSpPr>
          <p:cNvPr id="47" name="Conector recto 46">
            <a:extLst>
              <a:ext uri="{FF2B5EF4-FFF2-40B4-BE49-F238E27FC236}">
                <a16:creationId xmlns:a16="http://schemas.microsoft.com/office/drawing/2014/main" xmlns="" id="{384B2372-0529-D841-8F0D-88832B7411DA}"/>
              </a:ext>
            </a:extLst>
          </p:cNvPr>
          <p:cNvCxnSpPr/>
          <p:nvPr/>
        </p:nvCxnSpPr>
        <p:spPr>
          <a:xfrm rot="180000">
            <a:off x="3536950" y="4565650"/>
            <a:ext cx="14288" cy="249238"/>
          </a:xfrm>
          <a:prstGeom prst="line">
            <a:avLst/>
          </a:prstGeom>
        </p:spPr>
        <p:style>
          <a:lnRef idx="2">
            <a:schemeClr val="dk1"/>
          </a:lnRef>
          <a:fillRef idx="0">
            <a:schemeClr val="dk1"/>
          </a:fillRef>
          <a:effectRef idx="1">
            <a:schemeClr val="dk1"/>
          </a:effectRef>
          <a:fontRef idx="minor">
            <a:schemeClr val="tx1"/>
          </a:fontRef>
        </p:style>
      </p:cxnSp>
      <p:cxnSp>
        <p:nvCxnSpPr>
          <p:cNvPr id="48" name="Conector recto 47">
            <a:extLst>
              <a:ext uri="{FF2B5EF4-FFF2-40B4-BE49-F238E27FC236}">
                <a16:creationId xmlns:a16="http://schemas.microsoft.com/office/drawing/2014/main" xmlns="" id="{DE90DFF8-AC8D-2646-A663-33E3F03712EA}"/>
              </a:ext>
            </a:extLst>
          </p:cNvPr>
          <p:cNvCxnSpPr/>
          <p:nvPr/>
        </p:nvCxnSpPr>
        <p:spPr>
          <a:xfrm rot="180000">
            <a:off x="5640388" y="4578350"/>
            <a:ext cx="14287" cy="249238"/>
          </a:xfrm>
          <a:prstGeom prst="line">
            <a:avLst/>
          </a:prstGeom>
        </p:spPr>
        <p:style>
          <a:lnRef idx="2">
            <a:schemeClr val="dk1"/>
          </a:lnRef>
          <a:fillRef idx="0">
            <a:schemeClr val="dk1"/>
          </a:fillRef>
          <a:effectRef idx="1">
            <a:schemeClr val="dk1"/>
          </a:effectRef>
          <a:fontRef idx="minor">
            <a:schemeClr val="tx1"/>
          </a:fontRef>
        </p:style>
      </p:cxnSp>
      <p:cxnSp>
        <p:nvCxnSpPr>
          <p:cNvPr id="49" name="Conector recto 48">
            <a:extLst>
              <a:ext uri="{FF2B5EF4-FFF2-40B4-BE49-F238E27FC236}">
                <a16:creationId xmlns:a16="http://schemas.microsoft.com/office/drawing/2014/main" xmlns="" id="{0DEB1324-A76C-6046-BCAB-8C385B46EA8D}"/>
              </a:ext>
            </a:extLst>
          </p:cNvPr>
          <p:cNvCxnSpPr/>
          <p:nvPr/>
        </p:nvCxnSpPr>
        <p:spPr>
          <a:xfrm rot="180000">
            <a:off x="8150225" y="4576763"/>
            <a:ext cx="14288" cy="249237"/>
          </a:xfrm>
          <a:prstGeom prst="line">
            <a:avLst/>
          </a:prstGeom>
        </p:spPr>
        <p:style>
          <a:lnRef idx="2">
            <a:schemeClr val="dk1"/>
          </a:lnRef>
          <a:fillRef idx="0">
            <a:schemeClr val="dk1"/>
          </a:fillRef>
          <a:effectRef idx="1">
            <a:schemeClr val="dk1"/>
          </a:effectRef>
          <a:fontRef idx="minor">
            <a:schemeClr val="tx1"/>
          </a:fontRef>
        </p:style>
      </p:cxnSp>
      <p:sp>
        <p:nvSpPr>
          <p:cNvPr id="50" name="Rectángulo redondeado 49">
            <a:extLst>
              <a:ext uri="{FF2B5EF4-FFF2-40B4-BE49-F238E27FC236}">
                <a16:creationId xmlns:a16="http://schemas.microsoft.com/office/drawing/2014/main" xmlns="" id="{EE970DAB-064A-5947-A076-2E77A629AB45}"/>
              </a:ext>
            </a:extLst>
          </p:cNvPr>
          <p:cNvSpPr/>
          <p:nvPr/>
        </p:nvSpPr>
        <p:spPr>
          <a:xfrm>
            <a:off x="647700" y="5253038"/>
            <a:ext cx="1447800" cy="49053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Brigadistas de Emergencia</a:t>
            </a:r>
          </a:p>
        </p:txBody>
      </p:sp>
      <p:sp>
        <p:nvSpPr>
          <p:cNvPr id="51" name="Rectángulo redondeado 50">
            <a:extLst>
              <a:ext uri="{FF2B5EF4-FFF2-40B4-BE49-F238E27FC236}">
                <a16:creationId xmlns:a16="http://schemas.microsoft.com/office/drawing/2014/main" xmlns="" id="{44AD23A2-FD9C-8649-AA44-B7D3E15AE626}"/>
              </a:ext>
            </a:extLst>
          </p:cNvPr>
          <p:cNvSpPr/>
          <p:nvPr/>
        </p:nvSpPr>
        <p:spPr>
          <a:xfrm>
            <a:off x="2743200" y="5283200"/>
            <a:ext cx="1446213" cy="49212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Brigadistas de Emergencia</a:t>
            </a:r>
          </a:p>
        </p:txBody>
      </p:sp>
      <p:sp>
        <p:nvSpPr>
          <p:cNvPr id="52" name="Rectángulo redondeado 51">
            <a:extLst>
              <a:ext uri="{FF2B5EF4-FFF2-40B4-BE49-F238E27FC236}">
                <a16:creationId xmlns:a16="http://schemas.microsoft.com/office/drawing/2014/main" xmlns="" id="{15AC0C95-2055-DA4C-B2BC-B2359826F86D}"/>
              </a:ext>
            </a:extLst>
          </p:cNvPr>
          <p:cNvSpPr/>
          <p:nvPr/>
        </p:nvSpPr>
        <p:spPr>
          <a:xfrm>
            <a:off x="4937125" y="5349875"/>
            <a:ext cx="1447800" cy="49053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Brigadistas de Emergencia</a:t>
            </a:r>
          </a:p>
        </p:txBody>
      </p:sp>
      <p:sp>
        <p:nvSpPr>
          <p:cNvPr id="53" name="Rectángulo redondeado 52">
            <a:extLst>
              <a:ext uri="{FF2B5EF4-FFF2-40B4-BE49-F238E27FC236}">
                <a16:creationId xmlns:a16="http://schemas.microsoft.com/office/drawing/2014/main" xmlns="" id="{42E60220-5941-CA42-BE66-9CC19896B15B}"/>
              </a:ext>
            </a:extLst>
          </p:cNvPr>
          <p:cNvSpPr/>
          <p:nvPr/>
        </p:nvSpPr>
        <p:spPr>
          <a:xfrm>
            <a:off x="7164388" y="5349875"/>
            <a:ext cx="1447800" cy="49053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Brigadistas de Emergencia</a:t>
            </a:r>
          </a:p>
        </p:txBody>
      </p:sp>
      <p:cxnSp>
        <p:nvCxnSpPr>
          <p:cNvPr id="54" name="Conector recto 53">
            <a:extLst>
              <a:ext uri="{FF2B5EF4-FFF2-40B4-BE49-F238E27FC236}">
                <a16:creationId xmlns:a16="http://schemas.microsoft.com/office/drawing/2014/main" xmlns="" id="{4525055A-D9A1-424C-9160-AC353FAC3755}"/>
              </a:ext>
            </a:extLst>
          </p:cNvPr>
          <p:cNvCxnSpPr/>
          <p:nvPr/>
        </p:nvCxnSpPr>
        <p:spPr>
          <a:xfrm rot="180000">
            <a:off x="1231900" y="5040313"/>
            <a:ext cx="14288" cy="249237"/>
          </a:xfrm>
          <a:prstGeom prst="line">
            <a:avLst/>
          </a:prstGeom>
        </p:spPr>
        <p:style>
          <a:lnRef idx="2">
            <a:schemeClr val="dk1"/>
          </a:lnRef>
          <a:fillRef idx="0">
            <a:schemeClr val="dk1"/>
          </a:fillRef>
          <a:effectRef idx="1">
            <a:schemeClr val="dk1"/>
          </a:effectRef>
          <a:fontRef idx="minor">
            <a:schemeClr val="tx1"/>
          </a:fontRef>
        </p:style>
      </p:cxnSp>
      <p:cxnSp>
        <p:nvCxnSpPr>
          <p:cNvPr id="55" name="Conector recto 54">
            <a:extLst>
              <a:ext uri="{FF2B5EF4-FFF2-40B4-BE49-F238E27FC236}">
                <a16:creationId xmlns:a16="http://schemas.microsoft.com/office/drawing/2014/main" xmlns="" id="{E8401C71-2319-D54F-9A15-A753F03D6AC7}"/>
              </a:ext>
            </a:extLst>
          </p:cNvPr>
          <p:cNvCxnSpPr/>
          <p:nvPr/>
        </p:nvCxnSpPr>
        <p:spPr>
          <a:xfrm rot="180000">
            <a:off x="3568700" y="5041900"/>
            <a:ext cx="12700" cy="249238"/>
          </a:xfrm>
          <a:prstGeom prst="line">
            <a:avLst/>
          </a:prstGeom>
        </p:spPr>
        <p:style>
          <a:lnRef idx="2">
            <a:schemeClr val="dk1"/>
          </a:lnRef>
          <a:fillRef idx="0">
            <a:schemeClr val="dk1"/>
          </a:fillRef>
          <a:effectRef idx="1">
            <a:schemeClr val="dk1"/>
          </a:effectRef>
          <a:fontRef idx="minor">
            <a:schemeClr val="tx1"/>
          </a:fontRef>
        </p:style>
      </p:cxnSp>
      <p:cxnSp>
        <p:nvCxnSpPr>
          <p:cNvPr id="56" name="Conector recto 55">
            <a:extLst>
              <a:ext uri="{FF2B5EF4-FFF2-40B4-BE49-F238E27FC236}">
                <a16:creationId xmlns:a16="http://schemas.microsoft.com/office/drawing/2014/main" xmlns="" id="{786DB56A-7276-5143-8FEF-4F2482C10FF9}"/>
              </a:ext>
            </a:extLst>
          </p:cNvPr>
          <p:cNvCxnSpPr/>
          <p:nvPr/>
        </p:nvCxnSpPr>
        <p:spPr>
          <a:xfrm rot="180000">
            <a:off x="5668963" y="5043488"/>
            <a:ext cx="14287" cy="360362"/>
          </a:xfrm>
          <a:prstGeom prst="line">
            <a:avLst/>
          </a:prstGeom>
        </p:spPr>
        <p:style>
          <a:lnRef idx="2">
            <a:schemeClr val="dk1"/>
          </a:lnRef>
          <a:fillRef idx="0">
            <a:schemeClr val="dk1"/>
          </a:fillRef>
          <a:effectRef idx="1">
            <a:schemeClr val="dk1"/>
          </a:effectRef>
          <a:fontRef idx="minor">
            <a:schemeClr val="tx1"/>
          </a:fontRef>
        </p:style>
      </p:cxnSp>
      <p:cxnSp>
        <p:nvCxnSpPr>
          <p:cNvPr id="58" name="Conector recto 57">
            <a:extLst>
              <a:ext uri="{FF2B5EF4-FFF2-40B4-BE49-F238E27FC236}">
                <a16:creationId xmlns:a16="http://schemas.microsoft.com/office/drawing/2014/main" xmlns="" id="{C145878A-AC28-AB44-A478-B845D8BCC6DE}"/>
              </a:ext>
            </a:extLst>
          </p:cNvPr>
          <p:cNvCxnSpPr/>
          <p:nvPr/>
        </p:nvCxnSpPr>
        <p:spPr>
          <a:xfrm rot="180000">
            <a:off x="8167688" y="5073650"/>
            <a:ext cx="14287" cy="287338"/>
          </a:xfrm>
          <a:prstGeom prst="line">
            <a:avLst/>
          </a:prstGeom>
        </p:spPr>
        <p:style>
          <a:lnRef idx="2">
            <a:schemeClr val="dk1"/>
          </a:lnRef>
          <a:fillRef idx="0">
            <a:schemeClr val="dk1"/>
          </a:fillRef>
          <a:effectRef idx="1">
            <a:schemeClr val="dk1"/>
          </a:effectRef>
          <a:fontRef idx="minor">
            <a:schemeClr val="tx1"/>
          </a:fontRef>
        </p:style>
      </p:cxnSp>
      <p:sp>
        <p:nvSpPr>
          <p:cNvPr id="49194" name="CuadroTexto 56">
            <a:extLst>
              <a:ext uri="{FF2B5EF4-FFF2-40B4-BE49-F238E27FC236}">
                <a16:creationId xmlns:a16="http://schemas.microsoft.com/office/drawing/2014/main" xmlns="" id="{2539BDB5-CB5E-7D41-A304-E64F70367298}"/>
              </a:ext>
            </a:extLst>
          </p:cNvPr>
          <p:cNvSpPr txBox="1">
            <a:spLocks noChangeArrowheads="1"/>
          </p:cNvSpPr>
          <p:nvPr/>
        </p:nvSpPr>
        <p:spPr bwMode="auto">
          <a:xfrm>
            <a:off x="6264275" y="1463675"/>
            <a:ext cx="24320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400" b="1">
                <a:solidFill>
                  <a:srgbClr val="FF0000"/>
                </a:solidFill>
              </a:rPr>
              <a:t>Nota: </a:t>
            </a:r>
            <a:r>
              <a:rPr lang="es-MX" altLang="es-MX" sz="1400">
                <a:solidFill>
                  <a:srgbClr val="FF0000"/>
                </a:solidFill>
              </a:rPr>
              <a:t>cada Jefe de piso y Enlace de PC debe tener al menos un suplente, que deberá conocer la misma información y tendrá las mismas responsabilidades en caso de ausencia del titular, durante una emergencia. Lo mismo se aplica al Responsable de la UIPC.</a:t>
            </a:r>
            <a:endParaRPr lang="es-MX" altLang="es-MX" sz="1400" b="1">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2B7984DC-C45D-5E4B-A14F-C1F3B682C5B0}"/>
              </a:ext>
            </a:extLst>
          </p:cNvPr>
          <p:cNvSpPr/>
          <p:nvPr/>
        </p:nvSpPr>
        <p:spPr>
          <a:xfrm>
            <a:off x="-162113" y="136525"/>
            <a:ext cx="529980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6782340C-2CEC-4447-BAF5-E19D47E5D617}"/>
              </a:ext>
            </a:extLst>
          </p:cNvPr>
          <p:cNvSpPr/>
          <p:nvPr/>
        </p:nvSpPr>
        <p:spPr>
          <a:xfrm>
            <a:off x="-162113" y="5953125"/>
            <a:ext cx="6128960"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18" name="CuadroTexto 17">
            <a:extLst>
              <a:ext uri="{FF2B5EF4-FFF2-40B4-BE49-F238E27FC236}">
                <a16:creationId xmlns:a16="http://schemas.microsoft.com/office/drawing/2014/main" xmlns="" id="{7AA89C3B-596B-294A-889D-C733384FE594}"/>
              </a:ext>
            </a:extLst>
          </p:cNvPr>
          <p:cNvSpPr txBox="1"/>
          <p:nvPr/>
        </p:nvSpPr>
        <p:spPr>
          <a:xfrm>
            <a:off x="92075" y="2114550"/>
            <a:ext cx="8823325" cy="2554288"/>
          </a:xfrm>
          <a:prstGeom prst="rect">
            <a:avLst/>
          </a:prstGeom>
          <a:noFill/>
        </p:spPr>
        <p:txBody>
          <a:bodyPr>
            <a:spAutoFit/>
          </a:bodyPr>
          <a:lstStyle/>
          <a:p>
            <a:pPr algn="just">
              <a:defRPr/>
            </a:pPr>
            <a:r>
              <a:rPr lang="es-MX" sz="1600" b="1" dirty="0">
                <a:solidFill>
                  <a:schemeClr val="tx2">
                    <a:lumMod val="75000"/>
                  </a:schemeClr>
                </a:solidFill>
                <a:latin typeface="Arial" panose="020B0604020202020204" pitchFamily="34" charset="0"/>
                <a:cs typeface="Arial" panose="020B0604020202020204" pitchFamily="34" charset="0"/>
              </a:rPr>
              <a:t>Consejo Interno de la Unidad de Protección Civil</a:t>
            </a:r>
          </a:p>
          <a:p>
            <a:pPr algn="just">
              <a:defRPr/>
            </a:pPr>
            <a:endParaRPr lang="es-MX" sz="1600" b="1" dirty="0">
              <a:latin typeface="Arial" panose="020B0604020202020204" pitchFamily="34" charset="0"/>
              <a:cs typeface="Arial" panose="020B0604020202020204" pitchFamily="34" charset="0"/>
            </a:endParaRPr>
          </a:p>
          <a:p>
            <a:pPr algn="just">
              <a:defRPr/>
            </a:pPr>
            <a:r>
              <a:rPr lang="es-MX" sz="1600" dirty="0">
                <a:latin typeface="Arial" panose="020B0604020202020204" pitchFamily="34" charset="0"/>
                <a:cs typeface="Arial" panose="020B0604020202020204" pitchFamily="34" charset="0"/>
              </a:rPr>
              <a:t>Estará representado por al menos 1 de sus integrantes presente durante la emergencia. En caso de que ninguno se encuentre al momento, deberá ser contactado por el Responsable de la UIPC del inmueble para informarle sobre lo ocurrido y recibir indicaciones para operar los Procedimientos de Emergencia; entre estas indicaciones están las siguientes:</a:t>
            </a:r>
          </a:p>
          <a:p>
            <a:pPr algn="just">
              <a:defRP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s-MX" sz="1600" dirty="0">
                <a:latin typeface="Arial" panose="020B0604020202020204" pitchFamily="34" charset="0"/>
                <a:cs typeface="Arial" panose="020B0604020202020204" pitchFamily="34" charset="0"/>
              </a:rPr>
              <a:t>Activar los servicios de emergencia.</a:t>
            </a:r>
          </a:p>
          <a:p>
            <a:pPr marL="285750" indent="-285750" algn="just">
              <a:buFont typeface="Arial" panose="020B0604020202020204" pitchFamily="34" charset="0"/>
              <a:buChar char="•"/>
              <a:defRPr/>
            </a:pPr>
            <a:r>
              <a:rPr lang="es-MX" sz="1600" dirty="0">
                <a:latin typeface="Arial" panose="020B0604020202020204" pitchFamily="34" charset="0"/>
                <a:cs typeface="Arial" panose="020B0604020202020204" pitchFamily="34" charset="0"/>
              </a:rPr>
              <a:t>Reanudar actividades o iniciar la evacuación. </a:t>
            </a:r>
          </a:p>
          <a:p>
            <a:pPr marL="285750" indent="-285750" algn="just">
              <a:buFont typeface="Arial" panose="020B0604020202020204" pitchFamily="34" charset="0"/>
              <a:buChar char="•"/>
              <a:defRPr/>
            </a:pPr>
            <a:r>
              <a:rPr lang="es-MX" sz="1600" dirty="0">
                <a:latin typeface="Arial" panose="020B0604020202020204" pitchFamily="34" charset="0"/>
                <a:cs typeface="Arial" panose="020B0604020202020204" pitchFamily="34" charset="0"/>
              </a:rPr>
              <a:t>Designar al personal especializado para evaluar posibles daños causados por la emergencia</a:t>
            </a:r>
          </a:p>
        </p:txBody>
      </p:sp>
      <p:sp>
        <p:nvSpPr>
          <p:cNvPr id="50182" name="CuadroTexto 7">
            <a:extLst>
              <a:ext uri="{FF2B5EF4-FFF2-40B4-BE49-F238E27FC236}">
                <a16:creationId xmlns:a16="http://schemas.microsoft.com/office/drawing/2014/main" xmlns="" id="{768E909A-ED78-1147-8FB4-E1DA90B4E738}"/>
              </a:ext>
            </a:extLst>
          </p:cNvPr>
          <p:cNvSpPr txBox="1">
            <a:spLocks noChangeArrowheads="1"/>
          </p:cNvSpPr>
          <p:nvPr/>
        </p:nvSpPr>
        <p:spPr bwMode="auto">
          <a:xfrm>
            <a:off x="873125" y="1017588"/>
            <a:ext cx="6469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800" b="1">
                <a:latin typeface="Arial" panose="020B0604020202020204" pitchFamily="34" charset="0"/>
                <a:cs typeface="Arial" panose="020B0604020202020204" pitchFamily="34" charset="0"/>
              </a:rPr>
              <a:t>Funciones específicas de la UIPC durante la emergencia</a:t>
            </a:r>
          </a:p>
        </p:txBody>
      </p:sp>
      <p:pic>
        <p:nvPicPr>
          <p:cNvPr id="50183" name="Imagen 8">
            <a:extLst>
              <a:ext uri="{FF2B5EF4-FFF2-40B4-BE49-F238E27FC236}">
                <a16:creationId xmlns:a16="http://schemas.microsoft.com/office/drawing/2014/main" xmlns="" id="{DAA9894E-3572-2046-B6E5-A81441C6DD26}"/>
              </a:ext>
            </a:extLst>
          </p:cNvPr>
          <p:cNvPicPr>
            <a:picLocks noChangeAspect="1"/>
          </p:cNvPicPr>
          <p:nvPr/>
        </p:nvPicPr>
        <p:blipFill>
          <a:blip r:embed="rId2">
            <a:extLst>
              <a:ext uri="{28A0092B-C50C-407E-A947-70E740481C1C}">
                <a14:useLocalDpi xmlns:a14="http://schemas.microsoft.com/office/drawing/2010/main" val="0"/>
              </a:ext>
            </a:extLst>
          </a:blip>
          <a:srcRect l="5423" t="10156" r="5104" b="16943"/>
          <a:stretch>
            <a:fillRect/>
          </a:stretch>
        </p:blipFill>
        <p:spPr bwMode="auto">
          <a:xfrm>
            <a:off x="3271838" y="4668838"/>
            <a:ext cx="2214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C3600545-FBEA-D449-9CCF-1F7E841EB788}"/>
              </a:ext>
            </a:extLst>
          </p:cNvPr>
          <p:cNvSpPr/>
          <p:nvPr/>
        </p:nvSpPr>
        <p:spPr>
          <a:xfrm>
            <a:off x="-154364" y="136525"/>
            <a:ext cx="5369544"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E8D1B33E-AFB4-F346-BE39-5AFD6795F60F}"/>
              </a:ext>
            </a:extLst>
          </p:cNvPr>
          <p:cNvSpPr/>
          <p:nvPr/>
        </p:nvSpPr>
        <p:spPr>
          <a:xfrm>
            <a:off x="-154365" y="5953125"/>
            <a:ext cx="6128961"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18" name="CuadroTexto 17">
            <a:extLst>
              <a:ext uri="{FF2B5EF4-FFF2-40B4-BE49-F238E27FC236}">
                <a16:creationId xmlns:a16="http://schemas.microsoft.com/office/drawing/2014/main" xmlns="" id="{02C216A3-3843-1C41-B5B5-D7D0B52FD1DC}"/>
              </a:ext>
            </a:extLst>
          </p:cNvPr>
          <p:cNvSpPr txBox="1"/>
          <p:nvPr/>
        </p:nvSpPr>
        <p:spPr>
          <a:xfrm>
            <a:off x="92075" y="1247775"/>
            <a:ext cx="8823325" cy="3540125"/>
          </a:xfrm>
          <a:prstGeom prst="rect">
            <a:avLst/>
          </a:prstGeom>
          <a:noFill/>
        </p:spPr>
        <p:txBody>
          <a:bodyPr>
            <a:spAutoFit/>
          </a:bodyPr>
          <a:lstStyle/>
          <a:p>
            <a:pPr algn="just">
              <a:defRPr/>
            </a:pPr>
            <a:r>
              <a:rPr lang="es-MX" sz="1400" b="1" dirty="0">
                <a:solidFill>
                  <a:schemeClr val="tx2">
                    <a:lumMod val="75000"/>
                  </a:schemeClr>
                </a:solidFill>
                <a:latin typeface="Arial" panose="020B0604020202020204" pitchFamily="34" charset="0"/>
                <a:cs typeface="Arial" panose="020B0604020202020204" pitchFamily="34" charset="0"/>
              </a:rPr>
              <a:t>Responsable de la Unidad Interna de Protección Civil (Jefe de Brigada)</a:t>
            </a:r>
          </a:p>
          <a:p>
            <a:pPr algn="just">
              <a:defRPr/>
            </a:pPr>
            <a:endParaRPr lang="es-MX" sz="1400" b="1" dirty="0">
              <a:latin typeface="Arial" panose="020B0604020202020204" pitchFamily="34" charset="0"/>
              <a:cs typeface="Arial" panose="020B0604020202020204" pitchFamily="34" charset="0"/>
            </a:endParaRPr>
          </a:p>
          <a:p>
            <a:pPr algn="just">
              <a:defRPr/>
            </a:pPr>
            <a:r>
              <a:rPr lang="es-MX" sz="1400" dirty="0">
                <a:latin typeface="Arial" panose="020B0604020202020204" pitchFamily="34" charset="0"/>
                <a:cs typeface="Arial" panose="020B0604020202020204" pitchFamily="34" charset="0"/>
              </a:rPr>
              <a:t>Existe uno designado en cada inmueble de la USEBEQ. Ante la activación de la alarma (o el aviso de una posible emergencia, en caso de que el inmueble no cuente con  alarma), deberá hacer lo siguiente:</a:t>
            </a:r>
          </a:p>
          <a:p>
            <a:pPr algn="just">
              <a:defRPr/>
            </a:pPr>
            <a:endParaRPr lang="es-MX" sz="1400" dirty="0">
              <a:latin typeface="Arial" panose="020B0604020202020204" pitchFamily="34" charset="0"/>
              <a:cs typeface="Arial" panose="020B0604020202020204" pitchFamily="34" charset="0"/>
            </a:endParaRP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Convocar a sus Jefes de Piso.</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Establecer el puesto de comando del incidente con la Célula en la que se integrarán los miembros del Consejo Interno de la Unidad de Protección Civil presentes durante la emergencia.</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Instruir a sus Jefes de Piso para que éstos, a su vez, desplieguen brigadistas que recojan la información necesaria para la toma de decisiones (siempre que las condiciones de seguridad lo permitan).</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Con base en la información reportada por sus Jefes de Piso, si se determina que los recursos de la Unidad Interna han sido rebasados para atender la emergencia, con previa autorización del Consejo Interno de la Unidad de Protección Civil, activa los servicios de emergencia:</a:t>
            </a:r>
          </a:p>
          <a:p>
            <a:pPr lvl="1" algn="just">
              <a:defRPr/>
            </a:pPr>
            <a:r>
              <a:rPr lang="es-MX" sz="1400" dirty="0">
                <a:latin typeface="Arial" panose="020B0604020202020204" pitchFamily="34" charset="0"/>
                <a:cs typeface="Arial" panose="020B0604020202020204" pitchFamily="34" charset="0"/>
              </a:rPr>
              <a:t>-Policía Municipal, para el cierre de las calles de evacuación.</a:t>
            </a:r>
          </a:p>
          <a:p>
            <a:pPr lvl="1" algn="just">
              <a:defRPr/>
            </a:pPr>
            <a:r>
              <a:rPr lang="es-MX" sz="1400" dirty="0">
                <a:latin typeface="Arial" panose="020B0604020202020204" pitchFamily="34" charset="0"/>
                <a:cs typeface="Arial" panose="020B0604020202020204" pitchFamily="34" charset="0"/>
              </a:rPr>
              <a:t>-Bomberos y Protección Civil (Municipal y/o Estatal), de ser necesario.</a:t>
            </a:r>
          </a:p>
          <a:p>
            <a:pPr lvl="1" algn="just">
              <a:defRPr/>
            </a:pPr>
            <a:r>
              <a:rPr lang="es-MX" sz="1400" dirty="0">
                <a:latin typeface="Arial" panose="020B0604020202020204" pitchFamily="34" charset="0"/>
                <a:cs typeface="Arial" panose="020B0604020202020204" pitchFamily="34" charset="0"/>
              </a:rPr>
              <a:t>-Cierre de suministros (de gas y electricidad) al personal de mantenimiento.</a:t>
            </a:r>
          </a:p>
        </p:txBody>
      </p:sp>
      <p:pic>
        <p:nvPicPr>
          <p:cNvPr id="51206" name="Picture 2" descr="Bildergebnis für jefe de brigada">
            <a:extLst>
              <a:ext uri="{FF2B5EF4-FFF2-40B4-BE49-F238E27FC236}">
                <a16:creationId xmlns:a16="http://schemas.microsoft.com/office/drawing/2014/main" xmlns="" id="{D6002FCA-3AB3-2540-9DF8-004DBFF3B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518" t="4584" r="29448" b="1862"/>
          <a:stretch>
            <a:fillRect/>
          </a:stretch>
        </p:blipFill>
        <p:spPr bwMode="auto">
          <a:xfrm>
            <a:off x="7137400" y="3984625"/>
            <a:ext cx="98266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14044D01-8AD2-0A42-B12B-5CA2DC74CE1D}"/>
              </a:ext>
            </a:extLst>
          </p:cNvPr>
          <p:cNvSpPr/>
          <p:nvPr/>
        </p:nvSpPr>
        <p:spPr>
          <a:xfrm>
            <a:off x="-157754" y="136525"/>
            <a:ext cx="531529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3C9A76E0-1A4E-E44B-B725-8A118D6C8880}"/>
              </a:ext>
            </a:extLst>
          </p:cNvPr>
          <p:cNvSpPr/>
          <p:nvPr/>
        </p:nvSpPr>
        <p:spPr>
          <a:xfrm>
            <a:off x="61992" y="5953125"/>
            <a:ext cx="612183"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IV</a:t>
            </a:r>
          </a:p>
        </p:txBody>
      </p:sp>
      <p:sp>
        <p:nvSpPr>
          <p:cNvPr id="6149" name="CuadroTexto 6">
            <a:extLst>
              <a:ext uri="{FF2B5EF4-FFF2-40B4-BE49-F238E27FC236}">
                <a16:creationId xmlns:a16="http://schemas.microsoft.com/office/drawing/2014/main" xmlns="" id="{8B930649-57E5-2E49-84CE-51908478C938}"/>
              </a:ext>
            </a:extLst>
          </p:cNvPr>
          <p:cNvSpPr txBox="1">
            <a:spLocks noChangeArrowheads="1"/>
          </p:cNvSpPr>
          <p:nvPr/>
        </p:nvSpPr>
        <p:spPr bwMode="auto">
          <a:xfrm>
            <a:off x="736600" y="1027113"/>
            <a:ext cx="788828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400" b="1">
                <a:solidFill>
                  <a:schemeClr val="tx2"/>
                </a:solidFill>
                <a:latin typeface="Arial" panose="020B0604020202020204" pitchFamily="34" charset="0"/>
                <a:cs typeface="Arial" panose="020B0604020202020204" pitchFamily="34" charset="0"/>
              </a:rPr>
              <a:t>Objetivos Específicos</a:t>
            </a:r>
            <a:endParaRPr lang="es-MX" altLang="es-MX" sz="1800">
              <a:solidFill>
                <a:schemeClr val="tx2"/>
              </a:solidFill>
              <a:latin typeface="Arial" panose="020B0604020202020204" pitchFamily="34" charset="0"/>
              <a:cs typeface="Arial" panose="020B0604020202020204" pitchFamily="34" charset="0"/>
            </a:endParaRPr>
          </a:p>
          <a:p>
            <a:pPr algn="just">
              <a:spcBef>
                <a:spcPct val="0"/>
              </a:spcBef>
              <a:buFontTx/>
              <a:buNone/>
            </a:pPr>
            <a:endParaRPr lang="es-MX" altLang="es-MX" sz="1600" b="1">
              <a:latin typeface="Arial" panose="020B0604020202020204" pitchFamily="34" charset="0"/>
              <a:cs typeface="Arial" panose="020B0604020202020204" pitchFamily="34" charset="0"/>
            </a:endParaRPr>
          </a:p>
          <a:p>
            <a:pPr algn="just">
              <a:spcBef>
                <a:spcPct val="0"/>
              </a:spcBef>
              <a:buFontTx/>
              <a:buNone/>
            </a:pPr>
            <a:endParaRPr lang="es-MX" altLang="es-MX" sz="1600" b="1">
              <a:latin typeface="Arial" panose="020B0604020202020204" pitchFamily="34" charset="0"/>
              <a:cs typeface="Arial" panose="020B0604020202020204" pitchFamily="34" charset="0"/>
            </a:endParaRPr>
          </a:p>
          <a:p>
            <a:pPr algn="just">
              <a:spcBef>
                <a:spcPct val="0"/>
              </a:spcBef>
              <a:buFontTx/>
              <a:buNone/>
            </a:pPr>
            <a:r>
              <a:rPr lang="es-MX" altLang="es-MX" sz="1600">
                <a:latin typeface="Arial" panose="020B0604020202020204" pitchFamily="34" charset="0"/>
                <a:cs typeface="Arial" panose="020B0604020202020204" pitchFamily="34" charset="0"/>
              </a:rPr>
              <a:t>1.	Que el participante identifique los conceptos de persona con discapacidad, persona mayor y grupo vulnerable.</a:t>
            </a:r>
          </a:p>
          <a:p>
            <a:pPr algn="just">
              <a:spcBef>
                <a:spcPct val="0"/>
              </a:spcBef>
              <a:buFontTx/>
              <a:buNone/>
            </a:pPr>
            <a:r>
              <a:rPr lang="es-MX" altLang="es-MX" sz="1600">
                <a:latin typeface="Arial" panose="020B0604020202020204" pitchFamily="34" charset="0"/>
                <a:cs typeface="Arial" panose="020B0604020202020204" pitchFamily="34" charset="0"/>
              </a:rPr>
              <a:t>2.	Que el participante prevea los distintos riesgos que podrían causar una activación de la alarma en su lugar de trabajo.</a:t>
            </a:r>
          </a:p>
          <a:p>
            <a:pPr algn="just">
              <a:spcBef>
                <a:spcPct val="0"/>
              </a:spcBef>
              <a:buFontTx/>
              <a:buNone/>
            </a:pPr>
            <a:r>
              <a:rPr lang="es-MX" altLang="es-MX" sz="1600">
                <a:latin typeface="Arial" panose="020B0604020202020204" pitchFamily="34" charset="0"/>
                <a:cs typeface="Arial" panose="020B0604020202020204" pitchFamily="34" charset="0"/>
              </a:rPr>
              <a:t>3.	Que el participante se familiarice con la señalética de protección civil y el equipo de emergencias disponible en su inmueble.</a:t>
            </a:r>
          </a:p>
          <a:p>
            <a:pPr algn="just">
              <a:spcBef>
                <a:spcPct val="0"/>
              </a:spcBef>
              <a:buFontTx/>
              <a:buNone/>
            </a:pPr>
            <a:r>
              <a:rPr lang="es-MX" altLang="es-MX" sz="1600">
                <a:latin typeface="Arial" panose="020B0604020202020204" pitchFamily="34" charset="0"/>
                <a:cs typeface="Arial" panose="020B0604020202020204" pitchFamily="34" charset="0"/>
              </a:rPr>
              <a:t>4.	Que el participante identifique sus funciones particulares en caso de una emergencia de activación de la alarma por fuego.</a:t>
            </a:r>
          </a:p>
          <a:p>
            <a:pPr algn="just">
              <a:spcBef>
                <a:spcPct val="0"/>
              </a:spcBef>
              <a:buFontTx/>
              <a:buNone/>
            </a:pPr>
            <a:r>
              <a:rPr lang="es-MX" altLang="es-MX" sz="1600">
                <a:latin typeface="Arial" panose="020B0604020202020204" pitchFamily="34" charset="0"/>
                <a:cs typeface="Arial" panose="020B0604020202020204" pitchFamily="34" charset="0"/>
              </a:rPr>
              <a:t>5.	Que el participante identifique y comprenda la secuencia de acciones de auxilio y respuesta en las que tendría que participar en caso de emergencia de activación de alarma por fuego.</a:t>
            </a:r>
          </a:p>
          <a:p>
            <a:pPr algn="just">
              <a:spcBef>
                <a:spcPct val="0"/>
              </a:spcBef>
              <a:buFontTx/>
              <a:buNone/>
            </a:pPr>
            <a:endParaRPr lang="es-MX" altLang="es-MX" sz="1600">
              <a:latin typeface="Arial" panose="020B0604020202020204" pitchFamily="34" charset="0"/>
              <a:cs typeface="Arial" panose="020B0604020202020204" pitchFamily="34" charset="0"/>
            </a:endParaRPr>
          </a:p>
        </p:txBody>
      </p:sp>
      <p:pic>
        <p:nvPicPr>
          <p:cNvPr id="6150" name="Picture 2" descr="Bildergebnis für diana de tiro dibujo">
            <a:extLst>
              <a:ext uri="{FF2B5EF4-FFF2-40B4-BE49-F238E27FC236}">
                <a16:creationId xmlns:a16="http://schemas.microsoft.com/office/drawing/2014/main" xmlns="" id="{8257A483-AD9A-E24F-85B6-7D4AAE86D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4643438"/>
            <a:ext cx="17605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F630B865-41CF-8E4E-BDEA-F431C7074A6A}"/>
              </a:ext>
            </a:extLst>
          </p:cNvPr>
          <p:cNvSpPr/>
          <p:nvPr/>
        </p:nvSpPr>
        <p:spPr>
          <a:xfrm>
            <a:off x="-138865" y="136525"/>
            <a:ext cx="5261055"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CE565DCD-A72F-1440-88E5-B1BD3DD2D88E}"/>
              </a:ext>
            </a:extLst>
          </p:cNvPr>
          <p:cNvSpPr/>
          <p:nvPr/>
        </p:nvSpPr>
        <p:spPr>
          <a:xfrm>
            <a:off x="-138865" y="5953125"/>
            <a:ext cx="6105712"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18" name="CuadroTexto 17">
            <a:extLst>
              <a:ext uri="{FF2B5EF4-FFF2-40B4-BE49-F238E27FC236}">
                <a16:creationId xmlns:a16="http://schemas.microsoft.com/office/drawing/2014/main" xmlns="" id="{6C6EB8FA-A062-5245-B362-81A0B7768009}"/>
              </a:ext>
            </a:extLst>
          </p:cNvPr>
          <p:cNvSpPr txBox="1"/>
          <p:nvPr/>
        </p:nvSpPr>
        <p:spPr>
          <a:xfrm>
            <a:off x="92075" y="966788"/>
            <a:ext cx="8823325" cy="4030662"/>
          </a:xfrm>
          <a:prstGeom prst="rect">
            <a:avLst/>
          </a:prstGeom>
          <a:noFill/>
        </p:spPr>
        <p:txBody>
          <a:bodyPr>
            <a:spAutoFit/>
          </a:bodyPr>
          <a:lstStyle/>
          <a:p>
            <a:pPr algn="just">
              <a:defRPr/>
            </a:pPr>
            <a:r>
              <a:rPr lang="es-MX" sz="1600" b="1" dirty="0">
                <a:solidFill>
                  <a:schemeClr val="tx2">
                    <a:lumMod val="75000"/>
                  </a:schemeClr>
                </a:solidFill>
                <a:latin typeface="Arial" panose="020B0604020202020204" pitchFamily="34" charset="0"/>
                <a:cs typeface="Arial" panose="020B0604020202020204" pitchFamily="34" charset="0"/>
              </a:rPr>
              <a:t>Jefe de piso</a:t>
            </a:r>
          </a:p>
          <a:p>
            <a:pPr algn="just">
              <a:defRPr/>
            </a:pPr>
            <a:endParaRPr lang="es-MX" sz="1600" b="1" dirty="0">
              <a:latin typeface="Arial" panose="020B0604020202020204" pitchFamily="34" charset="0"/>
              <a:cs typeface="Arial" panose="020B0604020202020204" pitchFamily="34" charset="0"/>
            </a:endParaRPr>
          </a:p>
          <a:p>
            <a:pPr algn="just">
              <a:defRPr/>
            </a:pPr>
            <a:r>
              <a:rPr lang="es-MX" sz="1600" dirty="0">
                <a:latin typeface="Arial" panose="020B0604020202020204" pitchFamily="34" charset="0"/>
                <a:cs typeface="Arial" panose="020B0604020202020204" pitchFamily="34" charset="0"/>
              </a:rPr>
              <a:t>Puede haber varios dependiendo de las dimensiones del inmueble. En inmuebles con poco aforo como las </a:t>
            </a:r>
            <a:r>
              <a:rPr lang="es-MX" sz="1600" dirty="0" err="1">
                <a:latin typeface="Arial" panose="020B0604020202020204" pitchFamily="34" charset="0"/>
                <a:cs typeface="Arial" panose="020B0604020202020204" pitchFamily="34" charset="0"/>
              </a:rPr>
              <a:t>UNEMs</a:t>
            </a:r>
            <a:r>
              <a:rPr lang="es-MX" sz="1600" dirty="0">
                <a:latin typeface="Arial" panose="020B0604020202020204" pitchFamily="34" charset="0"/>
                <a:cs typeface="Arial" panose="020B0604020202020204" pitchFamily="34" charset="0"/>
              </a:rPr>
              <a:t>, por ejemplo, no existe la figura. En Oficinas Centrales contamos con 6, uno por cada área mayor de los edificios. En caso de emergencia, al Jefe de Piso le corresponde lo siguiente:</a:t>
            </a:r>
          </a:p>
          <a:p>
            <a:pPr algn="just">
              <a:defRPr/>
            </a:pPr>
            <a:endParaRPr lang="es-MX" sz="1600" dirty="0">
              <a:latin typeface="Arial" panose="020B0604020202020204" pitchFamily="34" charset="0"/>
              <a:cs typeface="Arial" panose="020B0604020202020204" pitchFamily="34" charset="0"/>
            </a:endParaRPr>
          </a:p>
          <a:p>
            <a:pPr marL="342900" indent="-342900" algn="just">
              <a:buFont typeface="+mj-lt"/>
              <a:buAutoNum type="arabicPeriod"/>
              <a:defRPr/>
            </a:pPr>
            <a:r>
              <a:rPr lang="es-MX" sz="1600" dirty="0">
                <a:latin typeface="Arial" panose="020B0604020202020204" pitchFamily="34" charset="0"/>
                <a:cs typeface="Arial" panose="020B0604020202020204" pitchFamily="34" charset="0"/>
              </a:rPr>
              <a:t>Se establece en su punto de reunión designado.</a:t>
            </a:r>
          </a:p>
          <a:p>
            <a:pPr marL="342900" indent="-342900" algn="just">
              <a:buFont typeface="+mj-lt"/>
              <a:buAutoNum type="arabicPeriod"/>
              <a:defRPr/>
            </a:pPr>
            <a:r>
              <a:rPr lang="es-MX" sz="1600" dirty="0">
                <a:latin typeface="Arial" panose="020B0604020202020204" pitchFamily="34" charset="0"/>
                <a:cs typeface="Arial" panose="020B0604020202020204" pitchFamily="34" charset="0"/>
              </a:rPr>
              <a:t>Convoca a sus Brigadistas.</a:t>
            </a:r>
          </a:p>
          <a:p>
            <a:pPr marL="342900" indent="-342900" algn="just">
              <a:buFont typeface="+mj-lt"/>
              <a:buAutoNum type="arabicPeriod"/>
              <a:defRPr/>
            </a:pPr>
            <a:r>
              <a:rPr lang="es-MX" sz="1600" dirty="0">
                <a:latin typeface="Arial" panose="020B0604020202020204" pitchFamily="34" charset="0"/>
                <a:cs typeface="Arial" panose="020B0604020202020204" pitchFamily="34" charset="0"/>
              </a:rPr>
              <a:t>Concentra la información recogida por sus brigadistas. </a:t>
            </a:r>
          </a:p>
          <a:p>
            <a:pPr marL="342900" indent="-342900" algn="just">
              <a:buFont typeface="+mj-lt"/>
              <a:buAutoNum type="arabicPeriod"/>
              <a:defRPr/>
            </a:pPr>
            <a:r>
              <a:rPr lang="es-MX" sz="1600" dirty="0">
                <a:latin typeface="Arial" panose="020B0604020202020204" pitchFamily="34" charset="0"/>
                <a:cs typeface="Arial" panose="020B0604020202020204" pitchFamily="34" charset="0"/>
              </a:rPr>
              <a:t>Presenta la información recabada al Jefe de Brigada.</a:t>
            </a:r>
          </a:p>
          <a:p>
            <a:pPr marL="342900" indent="-342900" algn="just">
              <a:buFont typeface="+mj-lt"/>
              <a:buAutoNum type="arabicPeriod"/>
              <a:defRPr/>
            </a:pPr>
            <a:r>
              <a:rPr lang="es-MX" sz="1600" dirty="0">
                <a:latin typeface="Arial" panose="020B0604020202020204" pitchFamily="34" charset="0"/>
                <a:cs typeface="Arial" panose="020B0604020202020204" pitchFamily="34" charset="0"/>
              </a:rPr>
              <a:t>Mantiene agrupados a sus brigadistas, guiando sus acciones de auxilio durante la emergencia.</a:t>
            </a:r>
          </a:p>
          <a:p>
            <a:pPr marL="342900" indent="-342900" algn="just">
              <a:buFont typeface="+mj-lt"/>
              <a:buAutoNum type="arabicPeriod"/>
              <a:defRPr/>
            </a:pPr>
            <a:r>
              <a:rPr lang="es-MX" sz="1600" dirty="0">
                <a:latin typeface="Arial" panose="020B0604020202020204" pitchFamily="34" charset="0"/>
                <a:cs typeface="Arial" panose="020B0604020202020204" pitchFamily="34" charset="0"/>
              </a:rPr>
              <a:t>Reporta oportunamente al Jefe de Brigada sobre la evolución de la emergencia y necesidades especiales de auxilio (en caso de requerir apoyo para la atención de heridos y/o personas en crisis).</a:t>
            </a:r>
          </a:p>
        </p:txBody>
      </p:sp>
      <p:pic>
        <p:nvPicPr>
          <p:cNvPr id="52230" name="Imagen 2">
            <a:extLst>
              <a:ext uri="{FF2B5EF4-FFF2-40B4-BE49-F238E27FC236}">
                <a16:creationId xmlns:a16="http://schemas.microsoft.com/office/drawing/2014/main" xmlns="" id="{43AA8D8E-66E5-9841-9E7D-F4EBE8BAAB66}"/>
              </a:ext>
            </a:extLst>
          </p:cNvPr>
          <p:cNvPicPr>
            <a:picLocks noChangeAspect="1"/>
          </p:cNvPicPr>
          <p:nvPr/>
        </p:nvPicPr>
        <p:blipFill>
          <a:blip r:embed="rId2">
            <a:extLst>
              <a:ext uri="{28A0092B-C50C-407E-A947-70E740481C1C}">
                <a14:useLocalDpi xmlns:a14="http://schemas.microsoft.com/office/drawing/2010/main" val="0"/>
              </a:ext>
            </a:extLst>
          </a:blip>
          <a:srcRect l="34767" t="858" r="33340" b="-858"/>
          <a:stretch>
            <a:fillRect/>
          </a:stretch>
        </p:blipFill>
        <p:spPr bwMode="auto">
          <a:xfrm>
            <a:off x="7165975" y="4770438"/>
            <a:ext cx="8731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AAEFD171-7479-5B45-A9C7-A789B385DBB6}"/>
              </a:ext>
            </a:extLst>
          </p:cNvPr>
          <p:cNvSpPr/>
          <p:nvPr/>
        </p:nvSpPr>
        <p:spPr>
          <a:xfrm>
            <a:off x="-185360" y="136525"/>
            <a:ext cx="5338546"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18" name="CuadroTexto 17">
            <a:extLst>
              <a:ext uri="{FF2B5EF4-FFF2-40B4-BE49-F238E27FC236}">
                <a16:creationId xmlns:a16="http://schemas.microsoft.com/office/drawing/2014/main" xmlns="" id="{BDBCDBDC-F860-A547-907A-F059645D6AA6}"/>
              </a:ext>
            </a:extLst>
          </p:cNvPr>
          <p:cNvSpPr txBox="1"/>
          <p:nvPr/>
        </p:nvSpPr>
        <p:spPr>
          <a:xfrm>
            <a:off x="92075" y="1084263"/>
            <a:ext cx="8823325" cy="5046662"/>
          </a:xfrm>
          <a:prstGeom prst="rect">
            <a:avLst/>
          </a:prstGeom>
          <a:noFill/>
        </p:spPr>
        <p:txBody>
          <a:bodyPr>
            <a:spAutoFit/>
          </a:bodyPr>
          <a:lstStyle/>
          <a:p>
            <a:pPr algn="just">
              <a:defRPr/>
            </a:pPr>
            <a:r>
              <a:rPr lang="es-MX" sz="1400" b="1" dirty="0">
                <a:solidFill>
                  <a:schemeClr val="tx2">
                    <a:lumMod val="75000"/>
                  </a:schemeClr>
                </a:solidFill>
                <a:latin typeface="Arial" panose="020B0604020202020204" pitchFamily="34" charset="0"/>
                <a:cs typeface="Arial" panose="020B0604020202020204" pitchFamily="34" charset="0"/>
              </a:rPr>
              <a:t>Enlace de Protección Civil y Brigadista de Emergencia.</a:t>
            </a:r>
          </a:p>
          <a:p>
            <a:pPr algn="just">
              <a:defRPr/>
            </a:pPr>
            <a:endParaRPr lang="es-MX" sz="1400" b="1" dirty="0">
              <a:latin typeface="Arial" panose="020B0604020202020204" pitchFamily="34" charset="0"/>
              <a:cs typeface="Arial" panose="020B0604020202020204" pitchFamily="34" charset="0"/>
            </a:endParaRPr>
          </a:p>
          <a:p>
            <a:pPr algn="just">
              <a:defRPr/>
            </a:pPr>
            <a:r>
              <a:rPr lang="es-MX" sz="1400" dirty="0">
                <a:latin typeface="Arial" panose="020B0604020202020204" pitchFamily="34" charset="0"/>
                <a:cs typeface="Arial" panose="020B0604020202020204" pitchFamily="34" charset="0"/>
              </a:rPr>
              <a:t>En caso de que se active la alarma (o se dé el aviso de una posible emergencia, si el inmueble no cuenta con alarma), el brigadista debe hacer lo siguiente:</a:t>
            </a:r>
          </a:p>
          <a:p>
            <a:pPr algn="just">
              <a:defRPr/>
            </a:pPr>
            <a:endParaRPr lang="es-MX" sz="1400" dirty="0">
              <a:latin typeface="Arial" panose="020B0604020202020204" pitchFamily="34" charset="0"/>
              <a:cs typeface="Arial" panose="020B0604020202020204" pitchFamily="34" charset="0"/>
            </a:endParaRP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Da el aviso para desalojar los edificios a las personas en su área de trabajo.</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Ordena a las personas para salir y las guía hacia los puntos de reunión preestablecidos. </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Toma el equipo de emergencia disponible y necesario en el momento.</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Evalúa el entorno para tratar de identificar el posible riesgo causante de la situación. </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Se reporta con su Jefe de Piso y se mantiene alerta a sus órdenes.</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Bajo indicación de su Jefe de Piso y en el formato de su Célula, recoge la información necesaria para la toma de decisiones, enlistada a continuación:</a:t>
            </a:r>
          </a:p>
          <a:p>
            <a:pPr lvl="1" algn="just">
              <a:defRPr/>
            </a:pPr>
            <a:r>
              <a:rPr lang="es-MX" sz="1400" dirty="0">
                <a:latin typeface="Arial" panose="020B0604020202020204" pitchFamily="34" charset="0"/>
                <a:cs typeface="Arial" panose="020B0604020202020204" pitchFamily="34" charset="0"/>
              </a:rPr>
              <a:t>- Peligros identificados.</a:t>
            </a:r>
          </a:p>
          <a:p>
            <a:pPr lvl="1" algn="just">
              <a:defRPr/>
            </a:pPr>
            <a:r>
              <a:rPr lang="es-MX" sz="1400" dirty="0">
                <a:latin typeface="Arial" panose="020B0604020202020204" pitchFamily="34" charset="0"/>
                <a:cs typeface="Arial" panose="020B0604020202020204" pitchFamily="34" charset="0"/>
              </a:rPr>
              <a:t>- Números de evacuados (personal y visitantes).</a:t>
            </a:r>
          </a:p>
          <a:p>
            <a:pPr lvl="1" algn="just">
              <a:defRPr/>
            </a:pPr>
            <a:r>
              <a:rPr lang="es-MX" sz="1400" dirty="0">
                <a:latin typeface="Arial" panose="020B0604020202020204" pitchFamily="34" charset="0"/>
                <a:cs typeface="Arial" panose="020B0604020202020204" pitchFamily="34" charset="0"/>
              </a:rPr>
              <a:t>- Número de personas ausentes.</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 Número de heridos y/o personas en crisis emocional.</a:t>
            </a:r>
          </a:p>
          <a:p>
            <a:pPr marL="342900" indent="-342900" algn="just">
              <a:buFont typeface="+mj-lt"/>
              <a:buAutoNum type="arabicPeriod"/>
              <a:defRPr/>
            </a:pPr>
            <a:r>
              <a:rPr lang="es-MX" sz="1400" dirty="0">
                <a:latin typeface="Arial" panose="020B0604020202020204" pitchFamily="34" charset="0"/>
                <a:cs typeface="Arial" panose="020B0604020202020204" pitchFamily="34" charset="0"/>
              </a:rPr>
              <a:t>En caso de identificar personas lesionadas y/o en crisis emocional, brinda los primeros auxilios. Si la situación excede su capacidad de respuesta, lo reportará a su Jefe de Piso para recibir mayores indicaciones.</a:t>
            </a:r>
          </a:p>
          <a:p>
            <a:pPr algn="just">
              <a:defRPr/>
            </a:pPr>
            <a:endParaRPr lang="es-MX" sz="1400" dirty="0">
              <a:latin typeface="Arial" panose="020B0604020202020204" pitchFamily="34" charset="0"/>
              <a:cs typeface="Arial" panose="020B0604020202020204" pitchFamily="34" charset="0"/>
            </a:endParaRPr>
          </a:p>
          <a:p>
            <a:pPr algn="just">
              <a:defRPr/>
            </a:pPr>
            <a:endParaRPr lang="es-MX" sz="1400" dirty="0">
              <a:latin typeface="Arial" panose="020B0604020202020204" pitchFamily="34" charset="0"/>
              <a:cs typeface="Arial" panose="020B0604020202020204" pitchFamily="34" charset="0"/>
            </a:endParaRPr>
          </a:p>
          <a:p>
            <a:pPr algn="just">
              <a:defRPr/>
            </a:pPr>
            <a:endParaRPr lang="es-MX" sz="1400" dirty="0">
              <a:latin typeface="Arial" panose="020B0604020202020204" pitchFamily="34" charset="0"/>
              <a:cs typeface="Arial" panose="020B0604020202020204" pitchFamily="34" charset="0"/>
            </a:endParaRPr>
          </a:p>
          <a:p>
            <a:pPr algn="just">
              <a:defRPr/>
            </a:pPr>
            <a:endParaRPr lang="es-MX" sz="1400" dirty="0">
              <a:latin typeface="Arial" panose="020B0604020202020204" pitchFamily="34" charset="0"/>
              <a:cs typeface="Arial" panose="020B0604020202020204" pitchFamily="34" charset="0"/>
            </a:endParaRPr>
          </a:p>
        </p:txBody>
      </p:sp>
      <p:pic>
        <p:nvPicPr>
          <p:cNvPr id="53254" name="Picture 2" descr="Bildergebnis für brigadistas">
            <a:extLst>
              <a:ext uri="{FF2B5EF4-FFF2-40B4-BE49-F238E27FC236}">
                <a16:creationId xmlns:a16="http://schemas.microsoft.com/office/drawing/2014/main" xmlns="" id="{57E42F98-D4B0-5441-9E21-4EA98E887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5" t="35606" r="3555" b="3171"/>
          <a:stretch>
            <a:fillRect/>
          </a:stretch>
        </p:blipFill>
        <p:spPr bwMode="auto">
          <a:xfrm>
            <a:off x="5448581" y="5073650"/>
            <a:ext cx="3395164" cy="119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aralelogramo 6">
            <a:extLst>
              <a:ext uri="{FF2B5EF4-FFF2-40B4-BE49-F238E27FC236}">
                <a16:creationId xmlns:a16="http://schemas.microsoft.com/office/drawing/2014/main" xmlns="" id="{D1BE7FBE-4A6F-634F-B825-67A4CC8E8E5D}"/>
              </a:ext>
            </a:extLst>
          </p:cNvPr>
          <p:cNvSpPr/>
          <p:nvPr/>
        </p:nvSpPr>
        <p:spPr>
          <a:xfrm>
            <a:off x="-185361" y="5953125"/>
            <a:ext cx="6144459"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8A92752A-A316-944C-A852-8940E14A982A}"/>
              </a:ext>
            </a:extLst>
          </p:cNvPr>
          <p:cNvSpPr/>
          <p:nvPr/>
        </p:nvSpPr>
        <p:spPr>
          <a:xfrm>
            <a:off x="-203201" y="136525"/>
            <a:ext cx="534828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4F54D526-3955-0846-BCCE-67362CB3E6EA}"/>
              </a:ext>
            </a:extLst>
          </p:cNvPr>
          <p:cNvSpPr/>
          <p:nvPr/>
        </p:nvSpPr>
        <p:spPr>
          <a:xfrm>
            <a:off x="-164456" y="5953125"/>
            <a:ext cx="6126164"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3" name="Rectángulo redondeado 2">
            <a:extLst>
              <a:ext uri="{FF2B5EF4-FFF2-40B4-BE49-F238E27FC236}">
                <a16:creationId xmlns:a16="http://schemas.microsoft.com/office/drawing/2014/main" xmlns="" id="{67F2628F-AAEC-C54A-88E7-6111D91ABDDD}"/>
              </a:ext>
            </a:extLst>
          </p:cNvPr>
          <p:cNvSpPr/>
          <p:nvPr/>
        </p:nvSpPr>
        <p:spPr>
          <a:xfrm>
            <a:off x="3467100" y="2265363"/>
            <a:ext cx="1855788" cy="7239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Consejo de la Unidad Interna de Protección Civil</a:t>
            </a:r>
          </a:p>
        </p:txBody>
      </p:sp>
      <p:sp>
        <p:nvSpPr>
          <p:cNvPr id="14" name="Rectángulo redondeado 13">
            <a:extLst>
              <a:ext uri="{FF2B5EF4-FFF2-40B4-BE49-F238E27FC236}">
                <a16:creationId xmlns:a16="http://schemas.microsoft.com/office/drawing/2014/main" xmlns="" id="{40770903-F4B1-4841-A40C-292B15DEA246}"/>
              </a:ext>
            </a:extLst>
          </p:cNvPr>
          <p:cNvSpPr/>
          <p:nvPr/>
        </p:nvSpPr>
        <p:spPr>
          <a:xfrm>
            <a:off x="3467100" y="3328988"/>
            <a:ext cx="1855788" cy="2286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Responsable de la UIPC</a:t>
            </a:r>
          </a:p>
        </p:txBody>
      </p:sp>
      <p:cxnSp>
        <p:nvCxnSpPr>
          <p:cNvPr id="7" name="Conector recto 6">
            <a:extLst>
              <a:ext uri="{FF2B5EF4-FFF2-40B4-BE49-F238E27FC236}">
                <a16:creationId xmlns:a16="http://schemas.microsoft.com/office/drawing/2014/main" xmlns="" id="{D55EB88B-D090-5947-960B-771890D6BB0B}"/>
              </a:ext>
            </a:extLst>
          </p:cNvPr>
          <p:cNvCxnSpPr>
            <a:stCxn id="3" idx="2"/>
          </p:cNvCxnSpPr>
          <p:nvPr/>
        </p:nvCxnSpPr>
        <p:spPr>
          <a:xfrm flipH="1">
            <a:off x="4394200" y="2989263"/>
            <a:ext cx="0" cy="323850"/>
          </a:xfrm>
          <a:prstGeom prst="line">
            <a:avLst/>
          </a:prstGeom>
        </p:spPr>
        <p:style>
          <a:lnRef idx="2">
            <a:schemeClr val="dk1"/>
          </a:lnRef>
          <a:fillRef idx="0">
            <a:schemeClr val="dk1"/>
          </a:fillRef>
          <a:effectRef idx="1">
            <a:schemeClr val="dk1"/>
          </a:effectRef>
          <a:fontRef idx="minor">
            <a:schemeClr val="tx1"/>
          </a:fontRef>
        </p:style>
      </p:cxnSp>
      <p:sp>
        <p:nvSpPr>
          <p:cNvPr id="21" name="Rectángulo redondeado 20">
            <a:extLst>
              <a:ext uri="{FF2B5EF4-FFF2-40B4-BE49-F238E27FC236}">
                <a16:creationId xmlns:a16="http://schemas.microsoft.com/office/drawing/2014/main" xmlns="" id="{E4E11828-F764-4D4B-9C1C-5BA329A54EC5}"/>
              </a:ext>
            </a:extLst>
          </p:cNvPr>
          <p:cNvSpPr/>
          <p:nvPr/>
        </p:nvSpPr>
        <p:spPr>
          <a:xfrm>
            <a:off x="3481388" y="3806825"/>
            <a:ext cx="1855787" cy="49212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Unidad Interna de Protección Civil</a:t>
            </a:r>
          </a:p>
        </p:txBody>
      </p:sp>
      <p:cxnSp>
        <p:nvCxnSpPr>
          <p:cNvPr id="22" name="Conector recto 21">
            <a:extLst>
              <a:ext uri="{FF2B5EF4-FFF2-40B4-BE49-F238E27FC236}">
                <a16:creationId xmlns:a16="http://schemas.microsoft.com/office/drawing/2014/main" xmlns="" id="{4657CAC2-9E3C-3A44-B380-3703A696CBF5}"/>
              </a:ext>
            </a:extLst>
          </p:cNvPr>
          <p:cNvCxnSpPr/>
          <p:nvPr/>
        </p:nvCxnSpPr>
        <p:spPr>
          <a:xfrm rot="180000">
            <a:off x="4394200" y="3557588"/>
            <a:ext cx="14288" cy="249237"/>
          </a:xfrm>
          <a:prstGeom prst="line">
            <a:avLst/>
          </a:prstGeom>
        </p:spPr>
        <p:style>
          <a:lnRef idx="2">
            <a:schemeClr val="dk1"/>
          </a:lnRef>
          <a:fillRef idx="0">
            <a:schemeClr val="dk1"/>
          </a:fillRef>
          <a:effectRef idx="1">
            <a:schemeClr val="dk1"/>
          </a:effectRef>
          <a:fontRef idx="minor">
            <a:schemeClr val="tx1"/>
          </a:fontRef>
        </p:style>
      </p:cxnSp>
      <p:sp>
        <p:nvSpPr>
          <p:cNvPr id="24" name="Rectángulo redondeado 23">
            <a:extLst>
              <a:ext uri="{FF2B5EF4-FFF2-40B4-BE49-F238E27FC236}">
                <a16:creationId xmlns:a16="http://schemas.microsoft.com/office/drawing/2014/main" xmlns="" id="{AE09CE63-C655-C948-AD03-9B5B3415E4FF}"/>
              </a:ext>
            </a:extLst>
          </p:cNvPr>
          <p:cNvSpPr/>
          <p:nvPr/>
        </p:nvSpPr>
        <p:spPr>
          <a:xfrm>
            <a:off x="3487738" y="4433888"/>
            <a:ext cx="1855787"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Jefe de Piso</a:t>
            </a:r>
          </a:p>
        </p:txBody>
      </p:sp>
      <p:sp>
        <p:nvSpPr>
          <p:cNvPr id="36" name="Rectángulo redondeado 35">
            <a:extLst>
              <a:ext uri="{FF2B5EF4-FFF2-40B4-BE49-F238E27FC236}">
                <a16:creationId xmlns:a16="http://schemas.microsoft.com/office/drawing/2014/main" xmlns="" id="{F674B8EC-26C7-9A46-BBE3-F0C98C4F1A75}"/>
              </a:ext>
            </a:extLst>
          </p:cNvPr>
          <p:cNvSpPr/>
          <p:nvPr/>
        </p:nvSpPr>
        <p:spPr>
          <a:xfrm>
            <a:off x="3711575" y="4894263"/>
            <a:ext cx="1447800" cy="2301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Enlace de PC</a:t>
            </a:r>
          </a:p>
        </p:txBody>
      </p:sp>
      <p:cxnSp>
        <p:nvCxnSpPr>
          <p:cNvPr id="42" name="Conector recto 41">
            <a:extLst>
              <a:ext uri="{FF2B5EF4-FFF2-40B4-BE49-F238E27FC236}">
                <a16:creationId xmlns:a16="http://schemas.microsoft.com/office/drawing/2014/main" xmlns="" id="{BE4A2ABD-E0DC-6F48-8D89-9CCF85AD0583}"/>
              </a:ext>
            </a:extLst>
          </p:cNvPr>
          <p:cNvCxnSpPr/>
          <p:nvPr/>
        </p:nvCxnSpPr>
        <p:spPr>
          <a:xfrm rot="420000">
            <a:off x="4389438" y="4310063"/>
            <a:ext cx="14287" cy="144462"/>
          </a:xfrm>
          <a:prstGeom prst="line">
            <a:avLst/>
          </a:prstGeom>
        </p:spPr>
        <p:style>
          <a:lnRef idx="2">
            <a:schemeClr val="dk1"/>
          </a:lnRef>
          <a:fillRef idx="0">
            <a:schemeClr val="dk1"/>
          </a:fillRef>
          <a:effectRef idx="1">
            <a:schemeClr val="dk1"/>
          </a:effectRef>
          <a:fontRef idx="minor">
            <a:schemeClr val="tx1"/>
          </a:fontRef>
        </p:style>
      </p:cxnSp>
      <p:sp>
        <p:nvSpPr>
          <p:cNvPr id="50" name="Rectángulo redondeado 49">
            <a:extLst>
              <a:ext uri="{FF2B5EF4-FFF2-40B4-BE49-F238E27FC236}">
                <a16:creationId xmlns:a16="http://schemas.microsoft.com/office/drawing/2014/main" xmlns="" id="{D6CE431F-AE6D-8344-AC4A-7CAEFAA03877}"/>
              </a:ext>
            </a:extLst>
          </p:cNvPr>
          <p:cNvSpPr/>
          <p:nvPr/>
        </p:nvSpPr>
        <p:spPr>
          <a:xfrm>
            <a:off x="3698875" y="5348288"/>
            <a:ext cx="1446213" cy="49212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Brigadistas de Emergencia</a:t>
            </a:r>
          </a:p>
        </p:txBody>
      </p:sp>
      <p:cxnSp>
        <p:nvCxnSpPr>
          <p:cNvPr id="54" name="Conector recto 53">
            <a:extLst>
              <a:ext uri="{FF2B5EF4-FFF2-40B4-BE49-F238E27FC236}">
                <a16:creationId xmlns:a16="http://schemas.microsoft.com/office/drawing/2014/main" xmlns="" id="{FFDBA031-80F5-994F-A076-2E80093F58A6}"/>
              </a:ext>
            </a:extLst>
          </p:cNvPr>
          <p:cNvCxnSpPr/>
          <p:nvPr/>
        </p:nvCxnSpPr>
        <p:spPr>
          <a:xfrm rot="180000">
            <a:off x="4418013" y="5135563"/>
            <a:ext cx="14287" cy="249237"/>
          </a:xfrm>
          <a:prstGeom prst="line">
            <a:avLst/>
          </a:prstGeom>
        </p:spPr>
        <p:style>
          <a:lnRef idx="2">
            <a:schemeClr val="dk1"/>
          </a:lnRef>
          <a:fillRef idx="0">
            <a:schemeClr val="dk1"/>
          </a:fillRef>
          <a:effectRef idx="1">
            <a:schemeClr val="dk1"/>
          </a:effectRef>
          <a:fontRef idx="minor">
            <a:schemeClr val="tx1"/>
          </a:fontRef>
        </p:style>
      </p:cxnSp>
      <p:sp>
        <p:nvSpPr>
          <p:cNvPr id="54287" name="CuadroTexto 56">
            <a:extLst>
              <a:ext uri="{FF2B5EF4-FFF2-40B4-BE49-F238E27FC236}">
                <a16:creationId xmlns:a16="http://schemas.microsoft.com/office/drawing/2014/main" xmlns="" id="{77B2432E-39CF-CF4C-B0F5-14334AE2BA89}"/>
              </a:ext>
            </a:extLst>
          </p:cNvPr>
          <p:cNvSpPr txBox="1">
            <a:spLocks noChangeArrowheads="1"/>
          </p:cNvSpPr>
          <p:nvPr/>
        </p:nvSpPr>
        <p:spPr bwMode="auto">
          <a:xfrm>
            <a:off x="92075" y="1273175"/>
            <a:ext cx="8823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600">
                <a:latin typeface="Arial" panose="020B0604020202020204" pitchFamily="34" charset="0"/>
                <a:cs typeface="Arial" panose="020B0604020202020204" pitchFamily="34" charset="0"/>
              </a:rPr>
              <a:t>Para responder efectivamente ante la emergencia y reducir los daños a las personas y al inmueble al mínimo posible, la comunicación juega un papel fundamental. En el esquema inferior se ilustra el modelo de comunicación de la UIPC durante la emergencia:</a:t>
            </a:r>
          </a:p>
          <a:p>
            <a:pPr algn="just">
              <a:spcBef>
                <a:spcPct val="0"/>
              </a:spcBef>
              <a:buFontTx/>
              <a:buNone/>
            </a:pPr>
            <a:endParaRPr lang="es-MX" altLang="es-MX" sz="1600" b="1">
              <a:latin typeface="Arial" panose="020B0604020202020204" pitchFamily="34" charset="0"/>
              <a:cs typeface="Arial" panose="020B0604020202020204" pitchFamily="34" charset="0"/>
            </a:endParaRPr>
          </a:p>
        </p:txBody>
      </p:sp>
      <p:cxnSp>
        <p:nvCxnSpPr>
          <p:cNvPr id="59" name="Conector recto 58">
            <a:extLst>
              <a:ext uri="{FF2B5EF4-FFF2-40B4-BE49-F238E27FC236}">
                <a16:creationId xmlns:a16="http://schemas.microsoft.com/office/drawing/2014/main" xmlns="" id="{8BA999D7-E907-404B-B354-480A4969AE2B}"/>
              </a:ext>
            </a:extLst>
          </p:cNvPr>
          <p:cNvCxnSpPr/>
          <p:nvPr/>
        </p:nvCxnSpPr>
        <p:spPr>
          <a:xfrm rot="180000">
            <a:off x="4405313" y="4641850"/>
            <a:ext cx="14287" cy="249238"/>
          </a:xfrm>
          <a:prstGeom prst="line">
            <a:avLst/>
          </a:prstGeom>
        </p:spPr>
        <p:style>
          <a:lnRef idx="2">
            <a:schemeClr val="dk1"/>
          </a:lnRef>
          <a:fillRef idx="0">
            <a:schemeClr val="dk1"/>
          </a:fillRef>
          <a:effectRef idx="1">
            <a:schemeClr val="dk1"/>
          </a:effectRef>
          <a:fontRef idx="minor">
            <a:schemeClr val="tx1"/>
          </a:fontRef>
        </p:style>
      </p:cxnSp>
      <p:sp>
        <p:nvSpPr>
          <p:cNvPr id="2" name="Rectángulo redondeado 1">
            <a:extLst>
              <a:ext uri="{FF2B5EF4-FFF2-40B4-BE49-F238E27FC236}">
                <a16:creationId xmlns:a16="http://schemas.microsoft.com/office/drawing/2014/main" xmlns="" id="{147B5458-DC9F-534C-8871-F7E35986C12E}"/>
              </a:ext>
            </a:extLst>
          </p:cNvPr>
          <p:cNvSpPr/>
          <p:nvPr/>
        </p:nvSpPr>
        <p:spPr>
          <a:xfrm>
            <a:off x="587375" y="2495550"/>
            <a:ext cx="2279650" cy="981075"/>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Línea 1: El </a:t>
            </a:r>
            <a:r>
              <a:rPr lang="es-MX" sz="1200">
                <a:solidFill>
                  <a:schemeClr val="tx1"/>
                </a:solidFill>
              </a:rPr>
              <a:t>Responsable repliega/convoca al </a:t>
            </a:r>
            <a:r>
              <a:rPr lang="es-MX" sz="1200" dirty="0">
                <a:solidFill>
                  <a:schemeClr val="tx1"/>
                </a:solidFill>
              </a:rPr>
              <a:t>Consejo Interno, lo informa, recibe instrucciones de su parte y las comunica a sus Jefes de Piso.</a:t>
            </a:r>
          </a:p>
        </p:txBody>
      </p:sp>
      <p:cxnSp>
        <p:nvCxnSpPr>
          <p:cNvPr id="8" name="Conector angular 7">
            <a:extLst>
              <a:ext uri="{FF2B5EF4-FFF2-40B4-BE49-F238E27FC236}">
                <a16:creationId xmlns:a16="http://schemas.microsoft.com/office/drawing/2014/main" xmlns="" id="{9852367E-2B43-1544-B4F4-C8373A43CC59}"/>
              </a:ext>
            </a:extLst>
          </p:cNvPr>
          <p:cNvCxnSpPr>
            <a:stCxn id="14" idx="1"/>
          </p:cNvCxnSpPr>
          <p:nvPr/>
        </p:nvCxnSpPr>
        <p:spPr>
          <a:xfrm rot="10800000">
            <a:off x="2867025" y="3151188"/>
            <a:ext cx="600075" cy="292100"/>
          </a:xfrm>
          <a:prstGeom prst="bent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Conector angular 10">
            <a:extLst>
              <a:ext uri="{FF2B5EF4-FFF2-40B4-BE49-F238E27FC236}">
                <a16:creationId xmlns:a16="http://schemas.microsoft.com/office/drawing/2014/main" xmlns="" id="{10795808-67B8-904D-A4C7-A3B5F715CC64}"/>
              </a:ext>
            </a:extLst>
          </p:cNvPr>
          <p:cNvCxnSpPr>
            <a:endCxn id="3" idx="1"/>
          </p:cNvCxnSpPr>
          <p:nvPr/>
        </p:nvCxnSpPr>
        <p:spPr>
          <a:xfrm flipV="1">
            <a:off x="2867025" y="2627313"/>
            <a:ext cx="600075" cy="157162"/>
          </a:xfrm>
          <a:prstGeom prst="bent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0" name="Rectángulo redondeado 59">
            <a:extLst>
              <a:ext uri="{FF2B5EF4-FFF2-40B4-BE49-F238E27FC236}">
                <a16:creationId xmlns:a16="http://schemas.microsoft.com/office/drawing/2014/main" xmlns="" id="{D3E9ECF1-3291-C346-B4FE-8A1D86272643}"/>
              </a:ext>
            </a:extLst>
          </p:cNvPr>
          <p:cNvSpPr/>
          <p:nvPr/>
        </p:nvSpPr>
        <p:spPr>
          <a:xfrm>
            <a:off x="5922963" y="3259138"/>
            <a:ext cx="2128837" cy="847725"/>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Línea 2: El Responsable convoca sus Jefes de Piso, recibe información de su parte y les </a:t>
            </a:r>
            <a:r>
              <a:rPr lang="es-MX" sz="1200">
                <a:solidFill>
                  <a:schemeClr val="tx1"/>
                </a:solidFill>
              </a:rPr>
              <a:t>da instrucciones.</a:t>
            </a:r>
            <a:endParaRPr lang="es-MX" sz="1200" dirty="0">
              <a:solidFill>
                <a:schemeClr val="tx1"/>
              </a:solidFill>
            </a:endParaRPr>
          </a:p>
        </p:txBody>
      </p:sp>
      <p:cxnSp>
        <p:nvCxnSpPr>
          <p:cNvPr id="17" name="Conector angular 16">
            <a:extLst>
              <a:ext uri="{FF2B5EF4-FFF2-40B4-BE49-F238E27FC236}">
                <a16:creationId xmlns:a16="http://schemas.microsoft.com/office/drawing/2014/main" xmlns="" id="{30C7F9C3-9EE7-C549-B9F7-276F032E8A75}"/>
              </a:ext>
            </a:extLst>
          </p:cNvPr>
          <p:cNvCxnSpPr>
            <a:stCxn id="14" idx="3"/>
            <a:endCxn id="60" idx="1"/>
          </p:cNvCxnSpPr>
          <p:nvPr/>
        </p:nvCxnSpPr>
        <p:spPr>
          <a:xfrm>
            <a:off x="5322888" y="3443288"/>
            <a:ext cx="600075" cy="23971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ector angular 22">
            <a:extLst>
              <a:ext uri="{FF2B5EF4-FFF2-40B4-BE49-F238E27FC236}">
                <a16:creationId xmlns:a16="http://schemas.microsoft.com/office/drawing/2014/main" xmlns="" id="{1F11E1D7-283D-C541-97F6-22CE92A4CC5A}"/>
              </a:ext>
            </a:extLst>
          </p:cNvPr>
          <p:cNvCxnSpPr/>
          <p:nvPr/>
        </p:nvCxnSpPr>
        <p:spPr>
          <a:xfrm rot="10800000" flipV="1">
            <a:off x="5343525" y="4106863"/>
            <a:ext cx="674688" cy="3476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61" name="Rectángulo redondeado 60">
            <a:extLst>
              <a:ext uri="{FF2B5EF4-FFF2-40B4-BE49-F238E27FC236}">
                <a16:creationId xmlns:a16="http://schemas.microsoft.com/office/drawing/2014/main" xmlns="" id="{EF0EDD92-926D-7F40-805F-C68864B4CBE3}"/>
              </a:ext>
            </a:extLst>
          </p:cNvPr>
          <p:cNvSpPr/>
          <p:nvPr/>
        </p:nvSpPr>
        <p:spPr>
          <a:xfrm>
            <a:off x="587375" y="4624388"/>
            <a:ext cx="2378075" cy="847725"/>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Línea 3:El Jefe de Piso convoca a sus Enlaces y Brigadistas, les da instrucciones, recibe información de su parte y la comunica al Responsable de la UIPC.</a:t>
            </a:r>
          </a:p>
        </p:txBody>
      </p:sp>
      <p:cxnSp>
        <p:nvCxnSpPr>
          <p:cNvPr id="30" name="Conector angular 29">
            <a:extLst>
              <a:ext uri="{FF2B5EF4-FFF2-40B4-BE49-F238E27FC236}">
                <a16:creationId xmlns:a16="http://schemas.microsoft.com/office/drawing/2014/main" xmlns="" id="{CB8B8E0E-574D-944F-AFDC-626826CF0A57}"/>
              </a:ext>
            </a:extLst>
          </p:cNvPr>
          <p:cNvCxnSpPr>
            <a:stCxn id="24" idx="1"/>
          </p:cNvCxnSpPr>
          <p:nvPr/>
        </p:nvCxnSpPr>
        <p:spPr>
          <a:xfrm rot="10800000" flipV="1">
            <a:off x="2965450" y="4549775"/>
            <a:ext cx="522288" cy="344488"/>
          </a:xfrm>
          <a:prstGeom prst="bentConnector3">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ector angular 33">
            <a:extLst>
              <a:ext uri="{FF2B5EF4-FFF2-40B4-BE49-F238E27FC236}">
                <a16:creationId xmlns:a16="http://schemas.microsoft.com/office/drawing/2014/main" xmlns="" id="{77B37CFE-4EA3-A346-939D-7DF2CA5E2105}"/>
              </a:ext>
            </a:extLst>
          </p:cNvPr>
          <p:cNvCxnSpPr>
            <a:stCxn id="61" idx="3"/>
          </p:cNvCxnSpPr>
          <p:nvPr/>
        </p:nvCxnSpPr>
        <p:spPr>
          <a:xfrm>
            <a:off x="2965450" y="5048250"/>
            <a:ext cx="733425" cy="87313"/>
          </a:xfrm>
          <a:prstGeom prst="bentConnector3">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Conector angular 39">
            <a:extLst>
              <a:ext uri="{FF2B5EF4-FFF2-40B4-BE49-F238E27FC236}">
                <a16:creationId xmlns:a16="http://schemas.microsoft.com/office/drawing/2014/main" xmlns="" id="{01FC7394-E091-FC49-BD2C-9DE3FD7A3FF0}"/>
              </a:ext>
            </a:extLst>
          </p:cNvPr>
          <p:cNvCxnSpPr>
            <a:endCxn id="50" idx="1"/>
          </p:cNvCxnSpPr>
          <p:nvPr/>
        </p:nvCxnSpPr>
        <p:spPr>
          <a:xfrm rot="16200000" flipH="1">
            <a:off x="3291681" y="5187157"/>
            <a:ext cx="458787" cy="355600"/>
          </a:xfrm>
          <a:prstGeom prst="bentConnector2">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2" name="Rectángulo redondeado 61">
            <a:extLst>
              <a:ext uri="{FF2B5EF4-FFF2-40B4-BE49-F238E27FC236}">
                <a16:creationId xmlns:a16="http://schemas.microsoft.com/office/drawing/2014/main" xmlns="" id="{2E0CAC60-C971-CB40-9CD6-87CB4D34A511}"/>
              </a:ext>
            </a:extLst>
          </p:cNvPr>
          <p:cNvSpPr/>
          <p:nvPr/>
        </p:nvSpPr>
        <p:spPr>
          <a:xfrm>
            <a:off x="6018213" y="4941888"/>
            <a:ext cx="2317750" cy="847725"/>
          </a:xfrm>
          <a:prstGeom prst="round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Línea 4: Los Brigadistas y Enlaces recogen información sobre la emergencia y la reportan a su Jefe de Piso.</a:t>
            </a:r>
          </a:p>
        </p:txBody>
      </p:sp>
      <p:cxnSp>
        <p:nvCxnSpPr>
          <p:cNvPr id="63" name="Conector angular 62">
            <a:extLst>
              <a:ext uri="{FF2B5EF4-FFF2-40B4-BE49-F238E27FC236}">
                <a16:creationId xmlns:a16="http://schemas.microsoft.com/office/drawing/2014/main" xmlns="" id="{A3652065-8B83-6446-A351-36C330AAC101}"/>
              </a:ext>
            </a:extLst>
          </p:cNvPr>
          <p:cNvCxnSpPr>
            <a:stCxn id="36" idx="3"/>
          </p:cNvCxnSpPr>
          <p:nvPr/>
        </p:nvCxnSpPr>
        <p:spPr>
          <a:xfrm>
            <a:off x="5159375" y="5008563"/>
            <a:ext cx="858838" cy="376237"/>
          </a:xfrm>
          <a:prstGeom prst="bentConnector3">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9457" name="Conector angular 19456">
            <a:extLst>
              <a:ext uri="{FF2B5EF4-FFF2-40B4-BE49-F238E27FC236}">
                <a16:creationId xmlns:a16="http://schemas.microsoft.com/office/drawing/2014/main" xmlns="" id="{9147F8FE-A02D-E344-B260-B5C6422CF28A}"/>
              </a:ext>
            </a:extLst>
          </p:cNvPr>
          <p:cNvCxnSpPr>
            <a:stCxn id="50" idx="3"/>
          </p:cNvCxnSpPr>
          <p:nvPr/>
        </p:nvCxnSpPr>
        <p:spPr>
          <a:xfrm>
            <a:off x="5145088" y="5594350"/>
            <a:ext cx="873125" cy="134938"/>
          </a:xfrm>
          <a:prstGeom prst="bentConnector3">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9466" name="Conector recto de flecha 19465">
            <a:extLst>
              <a:ext uri="{FF2B5EF4-FFF2-40B4-BE49-F238E27FC236}">
                <a16:creationId xmlns:a16="http://schemas.microsoft.com/office/drawing/2014/main" xmlns="" id="{6F35176E-DDA5-364E-B642-16D5C21B154A}"/>
              </a:ext>
            </a:extLst>
          </p:cNvPr>
          <p:cNvCxnSpPr>
            <a:stCxn id="3" idx="3"/>
          </p:cNvCxnSpPr>
          <p:nvPr/>
        </p:nvCxnSpPr>
        <p:spPr>
          <a:xfrm>
            <a:off x="5322888" y="2627313"/>
            <a:ext cx="111918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5" name="Rectángulo redondeado 74">
            <a:extLst>
              <a:ext uri="{FF2B5EF4-FFF2-40B4-BE49-F238E27FC236}">
                <a16:creationId xmlns:a16="http://schemas.microsoft.com/office/drawing/2014/main" xmlns="" id="{A14B0B68-A999-7944-8BC7-FD31815FAB79}"/>
              </a:ext>
            </a:extLst>
          </p:cNvPr>
          <p:cNvSpPr/>
          <p:nvPr/>
        </p:nvSpPr>
        <p:spPr>
          <a:xfrm>
            <a:off x="6430963" y="2265363"/>
            <a:ext cx="1855787" cy="723900"/>
          </a:xfrm>
          <a:prstGeom prst="roundRect">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r>
              <a:rPr lang="es-MX" sz="1400" b="1" dirty="0">
                <a:solidFill>
                  <a:srgbClr val="FF0000"/>
                </a:solidFill>
              </a:rPr>
              <a:t>Toma de decisiones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9D3E768A-12CC-4F41-9A0E-032D18B5D924}"/>
              </a:ext>
            </a:extLst>
          </p:cNvPr>
          <p:cNvSpPr/>
          <p:nvPr/>
        </p:nvSpPr>
        <p:spPr>
          <a:xfrm>
            <a:off x="-154364" y="136525"/>
            <a:ext cx="5299801"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37646BC9-2677-EA4D-8310-F703FA43B582}"/>
              </a:ext>
            </a:extLst>
          </p:cNvPr>
          <p:cNvSpPr/>
          <p:nvPr/>
        </p:nvSpPr>
        <p:spPr>
          <a:xfrm>
            <a:off x="-154364" y="5953125"/>
            <a:ext cx="6113462"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400" b="1" dirty="0">
                <a:solidFill>
                  <a:prstClr val="white"/>
                </a:solidFill>
                <a:latin typeface="Arial" panose="020B0604020202020204" pitchFamily="34" charset="0"/>
                <a:cs typeface="Arial" panose="020B0604020202020204" pitchFamily="34" charset="0"/>
              </a:rPr>
              <a:t>Tema 5. Procedimiento de emergencia por activación de la alarma</a:t>
            </a:r>
          </a:p>
        </p:txBody>
      </p:sp>
      <p:sp>
        <p:nvSpPr>
          <p:cNvPr id="3" name="Rectángulo redondeado 2">
            <a:extLst>
              <a:ext uri="{FF2B5EF4-FFF2-40B4-BE49-F238E27FC236}">
                <a16:creationId xmlns:a16="http://schemas.microsoft.com/office/drawing/2014/main" xmlns="" id="{A16273CC-A8EA-5346-9567-51EA863CFF6A}"/>
              </a:ext>
            </a:extLst>
          </p:cNvPr>
          <p:cNvSpPr/>
          <p:nvPr/>
        </p:nvSpPr>
        <p:spPr>
          <a:xfrm>
            <a:off x="6910388" y="2173288"/>
            <a:ext cx="2233612" cy="100647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300" dirty="0">
                <a:solidFill>
                  <a:schemeClr val="tx1"/>
                </a:solidFill>
              </a:rPr>
              <a:t>Con base en la información reportada por todos los actores, el Consejo Interno toma decisiones estratégicas para gestionar la emergencia</a:t>
            </a:r>
          </a:p>
        </p:txBody>
      </p:sp>
      <p:sp>
        <p:nvSpPr>
          <p:cNvPr id="2" name="Rectángulo redondeado 1">
            <a:extLst>
              <a:ext uri="{FF2B5EF4-FFF2-40B4-BE49-F238E27FC236}">
                <a16:creationId xmlns:a16="http://schemas.microsoft.com/office/drawing/2014/main" xmlns="" id="{14A45D28-E3FB-3A4F-BBCB-C9740FD11EC1}"/>
              </a:ext>
            </a:extLst>
          </p:cNvPr>
          <p:cNvSpPr/>
          <p:nvPr/>
        </p:nvSpPr>
        <p:spPr>
          <a:xfrm>
            <a:off x="4776788" y="3179763"/>
            <a:ext cx="2279650" cy="97948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El Responsable de la UIPC informa al Consejo Interno</a:t>
            </a:r>
          </a:p>
        </p:txBody>
      </p:sp>
      <p:sp>
        <p:nvSpPr>
          <p:cNvPr id="61" name="Rectángulo redondeado 60">
            <a:extLst>
              <a:ext uri="{FF2B5EF4-FFF2-40B4-BE49-F238E27FC236}">
                <a16:creationId xmlns:a16="http://schemas.microsoft.com/office/drawing/2014/main" xmlns="" id="{3B5D7BBA-7C7E-F54F-AE13-C9E3ABED183B}"/>
              </a:ext>
            </a:extLst>
          </p:cNvPr>
          <p:cNvSpPr/>
          <p:nvPr/>
        </p:nvSpPr>
        <p:spPr>
          <a:xfrm>
            <a:off x="2470150" y="4089400"/>
            <a:ext cx="2378075" cy="847725"/>
          </a:xfrm>
          <a:prstGeom prst="round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El Jefe de Piso informa al Responsable de la UIPC</a:t>
            </a:r>
          </a:p>
        </p:txBody>
      </p:sp>
      <p:sp>
        <p:nvSpPr>
          <p:cNvPr id="62" name="Rectángulo redondeado 61">
            <a:extLst>
              <a:ext uri="{FF2B5EF4-FFF2-40B4-BE49-F238E27FC236}">
                <a16:creationId xmlns:a16="http://schemas.microsoft.com/office/drawing/2014/main" xmlns="" id="{737B1215-B931-CB4B-B64E-D24AB78945B9}"/>
              </a:ext>
            </a:extLst>
          </p:cNvPr>
          <p:cNvSpPr/>
          <p:nvPr/>
        </p:nvSpPr>
        <p:spPr>
          <a:xfrm>
            <a:off x="263525" y="4900613"/>
            <a:ext cx="2316163" cy="847725"/>
          </a:xfrm>
          <a:prstGeom prst="round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1200" dirty="0">
                <a:solidFill>
                  <a:schemeClr val="tx1"/>
                </a:solidFill>
              </a:rPr>
              <a:t>El Brigadista y el Enlace de Protección Civil informan al Jefe de Piso</a:t>
            </a:r>
          </a:p>
        </p:txBody>
      </p:sp>
      <p:sp>
        <p:nvSpPr>
          <p:cNvPr id="55305" name="CuadroTexto 31">
            <a:extLst>
              <a:ext uri="{FF2B5EF4-FFF2-40B4-BE49-F238E27FC236}">
                <a16:creationId xmlns:a16="http://schemas.microsoft.com/office/drawing/2014/main" xmlns="" id="{4BA04DE7-5058-3A44-8F14-B68310A5A66B}"/>
              </a:ext>
            </a:extLst>
          </p:cNvPr>
          <p:cNvSpPr txBox="1">
            <a:spLocks noChangeArrowheads="1"/>
          </p:cNvSpPr>
          <p:nvPr/>
        </p:nvSpPr>
        <p:spPr bwMode="auto">
          <a:xfrm>
            <a:off x="873125" y="1017588"/>
            <a:ext cx="6469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800" b="1">
                <a:latin typeface="Arial" panose="020B0604020202020204" pitchFamily="34" charset="0"/>
                <a:cs typeface="Arial" panose="020B0604020202020204" pitchFamily="34" charset="0"/>
              </a:rPr>
              <a:t>Flujo de la comunicación durante la emergencia</a:t>
            </a:r>
          </a:p>
        </p:txBody>
      </p:sp>
      <p:sp>
        <p:nvSpPr>
          <p:cNvPr id="9" name="Flecha derecha 8">
            <a:extLst>
              <a:ext uri="{FF2B5EF4-FFF2-40B4-BE49-F238E27FC236}">
                <a16:creationId xmlns:a16="http://schemas.microsoft.com/office/drawing/2014/main" xmlns="" id="{6CE27C86-8784-D440-B80C-AFD0FBACF044}"/>
              </a:ext>
            </a:extLst>
          </p:cNvPr>
          <p:cNvSpPr/>
          <p:nvPr/>
        </p:nvSpPr>
        <p:spPr>
          <a:xfrm rot="20407393">
            <a:off x="1495425" y="2447925"/>
            <a:ext cx="5045075" cy="9620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I  N  F  O  R  M  A  C  I  </a:t>
            </a:r>
            <a:r>
              <a:rPr lang="es-MX" b="1" dirty="0" err="1">
                <a:latin typeface="Arial" panose="020B0604020202020204" pitchFamily="34" charset="0"/>
                <a:cs typeface="Arial" panose="020B0604020202020204" pitchFamily="34" charset="0"/>
              </a:rPr>
              <a:t>Ó</a:t>
            </a:r>
            <a:r>
              <a:rPr lang="es-MX" b="1" dirty="0">
                <a:latin typeface="Arial" panose="020B0604020202020204" pitchFamily="34" charset="0"/>
                <a:cs typeface="Arial" panose="020B0604020202020204" pitchFamily="34" charset="0"/>
              </a:rPr>
              <a:t>  N</a:t>
            </a:r>
          </a:p>
        </p:txBody>
      </p:sp>
      <p:sp>
        <p:nvSpPr>
          <p:cNvPr id="10" name="Flecha izquierda 9">
            <a:extLst>
              <a:ext uri="{FF2B5EF4-FFF2-40B4-BE49-F238E27FC236}">
                <a16:creationId xmlns:a16="http://schemas.microsoft.com/office/drawing/2014/main" xmlns="" id="{5BC31F47-CED8-134F-9FFC-42E1B13A57E2}"/>
              </a:ext>
            </a:extLst>
          </p:cNvPr>
          <p:cNvSpPr/>
          <p:nvPr/>
        </p:nvSpPr>
        <p:spPr>
          <a:xfrm rot="20376743">
            <a:off x="4470400" y="4257675"/>
            <a:ext cx="4654550" cy="942975"/>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I  N  S  T  R  U C  </a:t>
            </a:r>
            <a:r>
              <a:rPr lang="es-MX" b="1" dirty="0" err="1">
                <a:latin typeface="Arial" panose="020B0604020202020204" pitchFamily="34" charset="0"/>
                <a:cs typeface="Arial" panose="020B0604020202020204" pitchFamily="34" charset="0"/>
              </a:rPr>
              <a:t>C</a:t>
            </a:r>
            <a:r>
              <a:rPr lang="es-MX" b="1" dirty="0">
                <a:latin typeface="Arial" panose="020B0604020202020204" pitchFamily="34" charset="0"/>
                <a:cs typeface="Arial" panose="020B0604020202020204" pitchFamily="34" charset="0"/>
              </a:rPr>
              <a:t>  I  O  N  E 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4A10230B-E16E-1A4E-BA7D-026DA9267159}"/>
              </a:ext>
            </a:extLst>
          </p:cNvPr>
          <p:cNvSpPr/>
          <p:nvPr/>
        </p:nvSpPr>
        <p:spPr>
          <a:xfrm>
            <a:off x="-162112" y="136525"/>
            <a:ext cx="5416737"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D65D055D-1EAB-8F4C-8EC8-4610CC698D57}"/>
              </a:ext>
            </a:extLst>
          </p:cNvPr>
          <p:cNvSpPr/>
          <p:nvPr/>
        </p:nvSpPr>
        <p:spPr>
          <a:xfrm>
            <a:off x="-162111" y="5953125"/>
            <a:ext cx="2579848"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Cierre del Taller</a:t>
            </a:r>
          </a:p>
        </p:txBody>
      </p:sp>
      <p:pic>
        <p:nvPicPr>
          <p:cNvPr id="59397" name="Imagen 3">
            <a:extLst>
              <a:ext uri="{FF2B5EF4-FFF2-40B4-BE49-F238E27FC236}">
                <a16:creationId xmlns:a16="http://schemas.microsoft.com/office/drawing/2014/main" xmlns="" id="{518F2EEF-AD41-FE4D-A50D-0CD74A1F136F}"/>
              </a:ext>
            </a:extLst>
          </p:cNvPr>
          <p:cNvPicPr>
            <a:picLocks noChangeAspect="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2511425" y="2611438"/>
            <a:ext cx="40322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CuadroTexto 6">
            <a:extLst>
              <a:ext uri="{FF2B5EF4-FFF2-40B4-BE49-F238E27FC236}">
                <a16:creationId xmlns:a16="http://schemas.microsoft.com/office/drawing/2014/main" xmlns="" id="{691327F7-F223-E041-8C2B-E58B2A3FA648}"/>
              </a:ext>
            </a:extLst>
          </p:cNvPr>
          <p:cNvSpPr txBox="1">
            <a:spLocks noChangeArrowheads="1"/>
          </p:cNvSpPr>
          <p:nvPr/>
        </p:nvSpPr>
        <p:spPr bwMode="auto">
          <a:xfrm>
            <a:off x="1103313" y="1598613"/>
            <a:ext cx="693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b="1" i="1">
                <a:solidFill>
                  <a:srgbClr val="FFC000"/>
                </a:solidFill>
                <a:latin typeface="Arial" panose="020B0604020202020204" pitchFamily="34" charset="0"/>
                <a:cs typeface="Arial" panose="020B0604020202020204" pitchFamily="34" charset="0"/>
              </a:rPr>
              <a:t>¡Muchas gracias por su atención!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78B3DF0D-8D09-0441-8C36-19271B7B33C4}"/>
              </a:ext>
            </a:extLst>
          </p:cNvPr>
          <p:cNvSpPr/>
          <p:nvPr/>
        </p:nvSpPr>
        <p:spPr>
          <a:xfrm>
            <a:off x="-162113" y="136525"/>
            <a:ext cx="5478032"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2BA70ECC-D6F7-FA49-A11D-72C9D81DBA6F}"/>
              </a:ext>
            </a:extLst>
          </p:cNvPr>
          <p:cNvSpPr/>
          <p:nvPr/>
        </p:nvSpPr>
        <p:spPr>
          <a:xfrm>
            <a:off x="-162113" y="5953125"/>
            <a:ext cx="2073463"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prstClr val="white"/>
                </a:solidFill>
                <a:latin typeface="Arial" panose="020B0604020202020204" pitchFamily="34" charset="0"/>
                <a:cs typeface="Arial" panose="020B0604020202020204" pitchFamily="34" charset="0"/>
              </a:rPr>
              <a:t>Contacto</a:t>
            </a:r>
          </a:p>
        </p:txBody>
      </p:sp>
      <p:pic>
        <p:nvPicPr>
          <p:cNvPr id="60421" name="1 Imagen">
            <a:extLst>
              <a:ext uri="{FF2B5EF4-FFF2-40B4-BE49-F238E27FC236}">
                <a16:creationId xmlns:a16="http://schemas.microsoft.com/office/drawing/2014/main" xmlns="" id="{C3378313-13DA-D84A-BC12-9A912BF96A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1174750"/>
            <a:ext cx="39751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CuadroTexto 2">
            <a:extLst>
              <a:ext uri="{FF2B5EF4-FFF2-40B4-BE49-F238E27FC236}">
                <a16:creationId xmlns:a16="http://schemas.microsoft.com/office/drawing/2014/main" xmlns="" id="{0C097B57-DFB9-A44D-A5F0-08AE08798E7A}"/>
              </a:ext>
            </a:extLst>
          </p:cNvPr>
          <p:cNvSpPr txBox="1">
            <a:spLocks noChangeArrowheads="1"/>
          </p:cNvSpPr>
          <p:nvPr/>
        </p:nvSpPr>
        <p:spPr bwMode="auto">
          <a:xfrm>
            <a:off x="1911350" y="3008313"/>
            <a:ext cx="51038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1800" b="1">
                <a:latin typeface="Arial" panose="020B0604020202020204" pitchFamily="34" charset="0"/>
                <a:cs typeface="Arial" panose="020B0604020202020204" pitchFamily="34" charset="0"/>
              </a:rPr>
              <a:t>Cuauhtémoc Del Ángel Pérez </a:t>
            </a:r>
          </a:p>
          <a:p>
            <a:pPr algn="ctr">
              <a:spcBef>
                <a:spcPct val="0"/>
              </a:spcBef>
              <a:buFontTx/>
              <a:buNone/>
            </a:pPr>
            <a:r>
              <a:rPr lang="es-MX" altLang="es-MX" sz="1800">
                <a:latin typeface="Arial" panose="020B0604020202020204" pitchFamily="34" charset="0"/>
                <a:cs typeface="Arial" panose="020B0604020202020204" pitchFamily="34" charset="0"/>
              </a:rPr>
              <a:t>Responsable Operativo y Administrativo de la Unidad Interna de Protección Civil</a:t>
            </a:r>
          </a:p>
          <a:p>
            <a:pPr algn="ctr">
              <a:spcBef>
                <a:spcPct val="0"/>
              </a:spcBef>
              <a:buFontTx/>
              <a:buNone/>
            </a:pPr>
            <a:endParaRPr lang="es-MX" altLang="es-MX" sz="1800">
              <a:latin typeface="Arial" panose="020B0604020202020204" pitchFamily="34" charset="0"/>
              <a:cs typeface="Arial" panose="020B0604020202020204" pitchFamily="34" charset="0"/>
            </a:endParaRPr>
          </a:p>
          <a:p>
            <a:pPr algn="ctr">
              <a:spcBef>
                <a:spcPct val="0"/>
              </a:spcBef>
              <a:buFontTx/>
              <a:buNone/>
            </a:pPr>
            <a:r>
              <a:rPr lang="es-MX" altLang="es-MX" sz="1800">
                <a:latin typeface="Arial" panose="020B0604020202020204" pitchFamily="34" charset="0"/>
                <a:cs typeface="Arial" panose="020B0604020202020204" pitchFamily="34" charset="0"/>
                <a:hlinkClick r:id="rId3"/>
              </a:rPr>
              <a:t>cdelangel@usebeq.edu.mx</a:t>
            </a:r>
            <a:endParaRPr lang="es-MX" altLang="es-MX" sz="1800">
              <a:latin typeface="Arial" panose="020B0604020202020204" pitchFamily="34" charset="0"/>
              <a:cs typeface="Arial" panose="020B0604020202020204" pitchFamily="34" charset="0"/>
            </a:endParaRPr>
          </a:p>
          <a:p>
            <a:pPr algn="ctr">
              <a:spcBef>
                <a:spcPct val="0"/>
              </a:spcBef>
              <a:buFontTx/>
              <a:buNone/>
            </a:pPr>
            <a:r>
              <a:rPr lang="es-MX" altLang="es-MX" sz="1800">
                <a:latin typeface="Arial" panose="020B0604020202020204" pitchFamily="34" charset="0"/>
                <a:cs typeface="Arial" panose="020B0604020202020204" pitchFamily="34" charset="0"/>
              </a:rPr>
              <a:t>Tel. 442 238 6000 Ext. 1903</a:t>
            </a:r>
          </a:p>
          <a:p>
            <a:pPr algn="ctr">
              <a:spcBef>
                <a:spcPct val="0"/>
              </a:spcBef>
              <a:buFontTx/>
              <a:buNone/>
            </a:pPr>
            <a:r>
              <a:rPr lang="es-MX" altLang="es-MX" sz="1800" b="1">
                <a:solidFill>
                  <a:srgbClr val="FF0000"/>
                </a:solidFill>
                <a:latin typeface="Arial" panose="020B0604020202020204" pitchFamily="34" charset="0"/>
                <a:cs typeface="Arial" panose="020B0604020202020204" pitchFamily="34" charset="0"/>
              </a:rPr>
              <a:t>Ext. 1911 para emergencias</a:t>
            </a:r>
          </a:p>
          <a:p>
            <a:pPr algn="ctr">
              <a:spcBef>
                <a:spcPct val="0"/>
              </a:spcBef>
              <a:buFontTx/>
              <a:buNone/>
            </a:pPr>
            <a:endParaRPr lang="es-MX" altLang="es-MX" sz="180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B41B5CC5-4528-E84D-8852-856BF9D9BA0F}"/>
              </a:ext>
            </a:extLst>
          </p:cNvPr>
          <p:cNvSpPr/>
          <p:nvPr/>
        </p:nvSpPr>
        <p:spPr>
          <a:xfrm>
            <a:off x="-169862" y="136525"/>
            <a:ext cx="533079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1B887741-EFA9-EA47-ABA1-EC3DB2C74609}"/>
              </a:ext>
            </a:extLst>
          </p:cNvPr>
          <p:cNvSpPr/>
          <p:nvPr/>
        </p:nvSpPr>
        <p:spPr>
          <a:xfrm>
            <a:off x="-169861" y="5953125"/>
            <a:ext cx="851786"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V</a:t>
            </a:r>
          </a:p>
        </p:txBody>
      </p:sp>
      <p:sp>
        <p:nvSpPr>
          <p:cNvPr id="3078" name="CuadroTexto 6">
            <a:extLst>
              <a:ext uri="{FF2B5EF4-FFF2-40B4-BE49-F238E27FC236}">
                <a16:creationId xmlns:a16="http://schemas.microsoft.com/office/drawing/2014/main" xmlns="" id="{88ED8787-321C-D442-B21B-51B77A04C657}"/>
              </a:ext>
            </a:extLst>
          </p:cNvPr>
          <p:cNvSpPr txBox="1">
            <a:spLocks noChangeArrowheads="1"/>
          </p:cNvSpPr>
          <p:nvPr/>
        </p:nvSpPr>
        <p:spPr bwMode="auto">
          <a:xfrm>
            <a:off x="273050" y="1228725"/>
            <a:ext cx="71929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es-MX" sz="2800" b="1" dirty="0">
                <a:solidFill>
                  <a:schemeClr val="tx2"/>
                </a:solidFill>
                <a:latin typeface="Arial" panose="020B0604020202020204" pitchFamily="34" charset="0"/>
                <a:cs typeface="Arial" panose="020B0604020202020204" pitchFamily="34" charset="0"/>
              </a:rPr>
              <a:t>Normas del Taller</a:t>
            </a:r>
            <a:endParaRPr lang="es-MX" sz="2000" dirty="0">
              <a:solidFill>
                <a:schemeClr val="tx2"/>
              </a:solidFill>
              <a:latin typeface="Arial" panose="020B0604020202020204" pitchFamily="34" charset="0"/>
              <a:cs typeface="Arial" panose="020B0604020202020204" pitchFamily="34" charset="0"/>
            </a:endParaRPr>
          </a:p>
          <a:p>
            <a:pPr algn="just">
              <a:spcBef>
                <a:spcPct val="0"/>
              </a:spcBef>
              <a:buFontTx/>
              <a:buNone/>
              <a:defRPr/>
            </a:pPr>
            <a:endParaRPr lang="es-MX" sz="1800" b="1" dirty="0">
              <a:latin typeface="Arial" panose="020B0604020202020204" pitchFamily="34" charset="0"/>
              <a:cs typeface="Arial" panose="020B0604020202020204" pitchFamily="34" charset="0"/>
            </a:endParaRPr>
          </a:p>
          <a:p>
            <a:pPr marL="342900" indent="-342900" algn="just">
              <a:spcBef>
                <a:spcPct val="0"/>
              </a:spcBef>
              <a:buFont typeface="+mj-lt"/>
              <a:buAutoNum type="arabicPeriod"/>
              <a:defRPr/>
            </a:pPr>
            <a:r>
              <a:rPr lang="es-MX" sz="1800" dirty="0">
                <a:latin typeface="Arial" panose="020B0604020202020204" pitchFamily="34" charset="0"/>
                <a:cs typeface="Arial" panose="020B0604020202020204" pitchFamily="34" charset="0"/>
              </a:rPr>
              <a:t>Tener a la mano los materiales de trabajo sugeridos para la sesión (hoja de actividades, papel y lápiz o pluma).</a:t>
            </a:r>
          </a:p>
          <a:p>
            <a:pPr marL="342900" indent="-342900" algn="just">
              <a:spcBef>
                <a:spcPct val="0"/>
              </a:spcBef>
              <a:buFont typeface="+mj-lt"/>
              <a:buAutoNum type="arabicPeriod"/>
              <a:defRPr/>
            </a:pPr>
            <a:r>
              <a:rPr lang="es-MX" sz="1800" dirty="0">
                <a:latin typeface="Arial" panose="020B0604020202020204" pitchFamily="34" charset="0"/>
                <a:cs typeface="Arial" panose="020B0604020202020204" pitchFamily="34" charset="0"/>
              </a:rPr>
              <a:t>Participar activamente en el Taller (está hecho para ustedes).</a:t>
            </a:r>
          </a:p>
          <a:p>
            <a:pPr marL="342900" indent="-342900" algn="just">
              <a:spcBef>
                <a:spcPct val="0"/>
              </a:spcBef>
              <a:buFont typeface="+mj-lt"/>
              <a:buAutoNum type="arabicPeriod"/>
              <a:defRPr/>
            </a:pPr>
            <a:r>
              <a:rPr lang="es-MX" sz="1800" dirty="0">
                <a:latin typeface="Arial" panose="020B0604020202020204" pitchFamily="34" charset="0"/>
                <a:cs typeface="Arial" panose="020B0604020202020204" pitchFamily="34" charset="0"/>
              </a:rPr>
              <a:t>Respetar a todos los participantes y las opiniones vertidas durante la sesión.</a:t>
            </a:r>
          </a:p>
          <a:p>
            <a:pPr marL="342900" indent="-342900" algn="just">
              <a:spcBef>
                <a:spcPct val="0"/>
              </a:spcBef>
              <a:buFont typeface="+mj-lt"/>
              <a:buAutoNum type="arabicPeriod"/>
              <a:defRPr/>
            </a:pPr>
            <a:r>
              <a:rPr lang="es-MX" sz="1800" dirty="0">
                <a:latin typeface="Arial" panose="020B0604020202020204" pitchFamily="34" charset="0"/>
                <a:cs typeface="Arial" panose="020B0604020202020204" pitchFamily="34" charset="0"/>
              </a:rPr>
              <a:t>Las participaciones serán bien recibidas de viva voz, activando cámara y/o micrófono o vía chat de la aplicación.</a:t>
            </a:r>
          </a:p>
          <a:p>
            <a:pPr marL="342900" indent="-342900" algn="just">
              <a:spcBef>
                <a:spcPct val="0"/>
              </a:spcBef>
              <a:buFont typeface="+mj-lt"/>
              <a:buAutoNum type="arabicPeriod"/>
              <a:defRPr/>
            </a:pPr>
            <a:r>
              <a:rPr lang="es-MX" sz="1800" dirty="0">
                <a:latin typeface="Arial" panose="020B0604020202020204" pitchFamily="34" charset="0"/>
                <a:cs typeface="Arial" panose="020B0604020202020204" pitchFamily="34" charset="0"/>
              </a:rPr>
              <a:t>Durante la exposición del Instructor, favor de mantener cerrado el micrófono, para mejorar las condiciones de comunicación.</a:t>
            </a:r>
          </a:p>
          <a:p>
            <a:pPr marL="342900" indent="-342900" algn="just">
              <a:spcBef>
                <a:spcPct val="0"/>
              </a:spcBef>
              <a:buFont typeface="+mj-lt"/>
              <a:buAutoNum type="arabicPeriod"/>
              <a:defRPr/>
            </a:pPr>
            <a:r>
              <a:rPr lang="es-MX" sz="1800" dirty="0">
                <a:latin typeface="Arial" panose="020B0604020202020204" pitchFamily="34" charset="0"/>
                <a:cs typeface="Arial" panose="020B0604020202020204" pitchFamily="34" charset="0"/>
              </a:rPr>
              <a:t>No es obligatorio tener activada la cámara, salvo que el facilitador lo solicite como parte de alguna de las dinámicas del taller</a:t>
            </a:r>
          </a:p>
          <a:p>
            <a:pPr algn="just">
              <a:spcBef>
                <a:spcPct val="0"/>
              </a:spcBef>
              <a:buFontTx/>
              <a:buNone/>
              <a:defRPr/>
            </a:pPr>
            <a:endParaRPr lang="es-MX" sz="1800" dirty="0">
              <a:latin typeface="Arial" panose="020B0604020202020204" pitchFamily="34" charset="0"/>
              <a:cs typeface="Arial" panose="020B0604020202020204" pitchFamily="34" charset="0"/>
            </a:endParaRPr>
          </a:p>
        </p:txBody>
      </p:sp>
      <p:pic>
        <p:nvPicPr>
          <p:cNvPr id="7174" name="Imagen 1">
            <a:extLst>
              <a:ext uri="{FF2B5EF4-FFF2-40B4-BE49-F238E27FC236}">
                <a16:creationId xmlns:a16="http://schemas.microsoft.com/office/drawing/2014/main" xmlns="" id="{D7E659E7-4F5F-4141-929B-2C704E96DE6D}"/>
              </a:ext>
            </a:extLst>
          </p:cNvPr>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342188" y="2300288"/>
            <a:ext cx="196373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49305C99-FC01-C241-A1BA-85893CD7220C}"/>
              </a:ext>
            </a:extLst>
          </p:cNvPr>
          <p:cNvSpPr/>
          <p:nvPr/>
        </p:nvSpPr>
        <p:spPr>
          <a:xfrm>
            <a:off x="-169862" y="136525"/>
            <a:ext cx="5323048"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36A5BFE1-B785-C842-A962-7D2CE677E876}"/>
              </a:ext>
            </a:extLst>
          </p:cNvPr>
          <p:cNvSpPr/>
          <p:nvPr/>
        </p:nvSpPr>
        <p:spPr>
          <a:xfrm>
            <a:off x="-169862" y="5954713"/>
            <a:ext cx="875034"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VI</a:t>
            </a:r>
          </a:p>
        </p:txBody>
      </p:sp>
      <p:sp>
        <p:nvSpPr>
          <p:cNvPr id="8197" name="CuadroTexto 6">
            <a:extLst>
              <a:ext uri="{FF2B5EF4-FFF2-40B4-BE49-F238E27FC236}">
                <a16:creationId xmlns:a16="http://schemas.microsoft.com/office/drawing/2014/main" xmlns="" id="{604FF995-8986-C84B-BBCA-A4D0E60BC5DC}"/>
              </a:ext>
            </a:extLst>
          </p:cNvPr>
          <p:cNvSpPr txBox="1">
            <a:spLocks noChangeArrowheads="1"/>
          </p:cNvSpPr>
          <p:nvPr/>
        </p:nvSpPr>
        <p:spPr bwMode="auto">
          <a:xfrm>
            <a:off x="736600" y="1027113"/>
            <a:ext cx="4518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MX" altLang="es-MX" sz="2400" b="1">
                <a:solidFill>
                  <a:schemeClr val="tx2"/>
                </a:solidFill>
                <a:latin typeface="Arial" panose="020B0604020202020204" pitchFamily="34" charset="0"/>
                <a:cs typeface="Arial" panose="020B0604020202020204" pitchFamily="34" charset="0"/>
              </a:rPr>
              <a:t>Pero antes de comenzar…</a:t>
            </a:r>
            <a:endParaRPr lang="es-MX" altLang="es-MX" sz="1800">
              <a:solidFill>
                <a:schemeClr val="tx2"/>
              </a:solidFill>
              <a:latin typeface="Arial" panose="020B0604020202020204" pitchFamily="34" charset="0"/>
              <a:cs typeface="Arial" panose="020B0604020202020204" pitchFamily="34" charset="0"/>
            </a:endParaRPr>
          </a:p>
          <a:p>
            <a:pPr algn="just">
              <a:spcBef>
                <a:spcPct val="0"/>
              </a:spcBef>
              <a:buFontTx/>
              <a:buNone/>
            </a:pPr>
            <a:endParaRPr lang="es-MX" altLang="es-MX" sz="1600" b="1">
              <a:latin typeface="Arial" panose="020B0604020202020204" pitchFamily="34" charset="0"/>
              <a:cs typeface="Arial" panose="020B0604020202020204" pitchFamily="34" charset="0"/>
            </a:endParaRPr>
          </a:p>
          <a:p>
            <a:pPr algn="just">
              <a:spcBef>
                <a:spcPct val="0"/>
              </a:spcBef>
              <a:buFontTx/>
              <a:buNone/>
            </a:pPr>
            <a:endParaRPr lang="es-MX" altLang="es-MX" sz="1600" b="1">
              <a:latin typeface="Arial" panose="020B0604020202020204" pitchFamily="34" charset="0"/>
              <a:cs typeface="Arial" panose="020B0604020202020204" pitchFamily="34" charset="0"/>
            </a:endParaRPr>
          </a:p>
          <a:p>
            <a:pPr algn="just">
              <a:spcBef>
                <a:spcPct val="0"/>
              </a:spcBef>
              <a:buFontTx/>
              <a:buNone/>
            </a:pPr>
            <a:endParaRPr lang="es-MX" altLang="es-MX" sz="1600">
              <a:latin typeface="Arial" panose="020B0604020202020204" pitchFamily="34" charset="0"/>
              <a:cs typeface="Arial" panose="020B0604020202020204" pitchFamily="34" charset="0"/>
            </a:endParaRPr>
          </a:p>
        </p:txBody>
      </p:sp>
      <p:pic>
        <p:nvPicPr>
          <p:cNvPr id="8198" name="Picture 6" descr="Bildergebnis für proyector de cine dibujo">
            <a:extLst>
              <a:ext uri="{FF2B5EF4-FFF2-40B4-BE49-F238E27FC236}">
                <a16:creationId xmlns:a16="http://schemas.microsoft.com/office/drawing/2014/main" xmlns="" id="{87D93742-BAA2-8240-99D4-F763B9510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119"/>
          <a:stretch>
            <a:fillRect/>
          </a:stretch>
        </p:blipFill>
        <p:spPr bwMode="auto">
          <a:xfrm>
            <a:off x="2425700" y="1914525"/>
            <a:ext cx="4292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E3BF5E0A-E22C-C040-BDCF-AFA91BC3C486}"/>
              </a:ext>
            </a:extLst>
          </p:cNvPr>
          <p:cNvSpPr/>
          <p:nvPr/>
        </p:nvSpPr>
        <p:spPr>
          <a:xfrm>
            <a:off x="-146614" y="136525"/>
            <a:ext cx="5401239"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E1C5F859-405D-3043-BE0F-D09723A86C22}"/>
              </a:ext>
            </a:extLst>
          </p:cNvPr>
          <p:cNvSpPr/>
          <p:nvPr/>
        </p:nvSpPr>
        <p:spPr>
          <a:xfrm>
            <a:off x="-146614" y="5953125"/>
            <a:ext cx="3874576" cy="517525"/>
          </a:xfrm>
          <a:prstGeom prst="parallelogram">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1. Marco conceptual</a:t>
            </a:r>
          </a:p>
        </p:txBody>
      </p:sp>
      <p:pic>
        <p:nvPicPr>
          <p:cNvPr id="2" name="Imagen 1">
            <a:extLst>
              <a:ext uri="{FF2B5EF4-FFF2-40B4-BE49-F238E27FC236}">
                <a16:creationId xmlns:a16="http://schemas.microsoft.com/office/drawing/2014/main" xmlns="" id="{9A8F10B1-ACE9-754A-9F58-C37371920393}"/>
              </a:ext>
            </a:extLst>
          </p:cNvPr>
          <p:cNvPicPr>
            <a:picLocks noChangeAspect="1"/>
          </p:cNvPicPr>
          <p:nvPr/>
        </p:nvPicPr>
        <p:blipFill>
          <a:blip r:embed="rId2">
            <a:duotone>
              <a:schemeClr val="accent1">
                <a:shade val="45000"/>
                <a:satMod val="135000"/>
              </a:schemeClr>
              <a:prstClr val="white"/>
            </a:duotone>
          </a:blip>
          <a:stretch>
            <a:fillRect/>
          </a:stretch>
        </p:blipFill>
        <p:spPr>
          <a:xfrm>
            <a:off x="2286000" y="1197377"/>
            <a:ext cx="4572000" cy="3971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xmlns="" id="{0B9F35AD-1000-D645-A86E-8A56EB2C08F9}"/>
              </a:ext>
            </a:extLst>
          </p:cNvPr>
          <p:cNvSpPr/>
          <p:nvPr/>
        </p:nvSpPr>
        <p:spPr>
          <a:xfrm>
            <a:off x="-169862" y="136525"/>
            <a:ext cx="5307550" cy="519113"/>
          </a:xfrm>
          <a:prstGeom prst="parallelogram">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¿Cómo evacuar mi lugar de trabajo? I</a:t>
            </a:r>
          </a:p>
        </p:txBody>
      </p:sp>
      <p:sp>
        <p:nvSpPr>
          <p:cNvPr id="6" name="Paralelogramo 5">
            <a:extLst>
              <a:ext uri="{FF2B5EF4-FFF2-40B4-BE49-F238E27FC236}">
                <a16:creationId xmlns:a16="http://schemas.microsoft.com/office/drawing/2014/main" xmlns="" id="{963FAEA5-52C5-7445-8AD2-0AAEFD774749}"/>
              </a:ext>
            </a:extLst>
          </p:cNvPr>
          <p:cNvSpPr/>
          <p:nvPr/>
        </p:nvSpPr>
        <p:spPr>
          <a:xfrm>
            <a:off x="-169862" y="5953125"/>
            <a:ext cx="3858459" cy="517525"/>
          </a:xfrm>
          <a:prstGeom prst="parallelogram">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latin typeface="Arial" panose="020B0604020202020204" pitchFamily="34" charset="0"/>
                <a:cs typeface="Arial" panose="020B0604020202020204" pitchFamily="34" charset="0"/>
              </a:rPr>
              <a:t>Tema 1. Marco conceptual</a:t>
            </a:r>
          </a:p>
        </p:txBody>
      </p:sp>
      <p:sp>
        <p:nvSpPr>
          <p:cNvPr id="10245" name="CuadroTexto 1">
            <a:extLst>
              <a:ext uri="{FF2B5EF4-FFF2-40B4-BE49-F238E27FC236}">
                <a16:creationId xmlns:a16="http://schemas.microsoft.com/office/drawing/2014/main" xmlns="" id="{E1466422-9D40-B545-ABDD-5D915DB3020E}"/>
              </a:ext>
            </a:extLst>
          </p:cNvPr>
          <p:cNvSpPr txBox="1">
            <a:spLocks noChangeArrowheads="1"/>
          </p:cNvSpPr>
          <p:nvPr/>
        </p:nvSpPr>
        <p:spPr bwMode="auto">
          <a:xfrm>
            <a:off x="436563" y="1036638"/>
            <a:ext cx="334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s-MX" altLang="es-MX" sz="1800">
                <a:latin typeface="Arial" panose="020B0604020202020204" pitchFamily="34" charset="0"/>
                <a:cs typeface="Arial" panose="020B0604020202020204" pitchFamily="34" charset="0"/>
              </a:rPr>
              <a:t>Comencemos con lo básico…</a:t>
            </a:r>
          </a:p>
        </p:txBody>
      </p:sp>
      <p:sp>
        <p:nvSpPr>
          <p:cNvPr id="10246" name="CuadroTexto 6">
            <a:extLst>
              <a:ext uri="{FF2B5EF4-FFF2-40B4-BE49-F238E27FC236}">
                <a16:creationId xmlns:a16="http://schemas.microsoft.com/office/drawing/2014/main" xmlns="" id="{65632B10-FA00-9546-AC82-823B953BB5B5}"/>
              </a:ext>
            </a:extLst>
          </p:cNvPr>
          <p:cNvSpPr txBox="1">
            <a:spLocks noChangeArrowheads="1"/>
          </p:cNvSpPr>
          <p:nvPr/>
        </p:nvSpPr>
        <p:spPr bwMode="auto">
          <a:xfrm>
            <a:off x="887413" y="1552575"/>
            <a:ext cx="600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b="1">
                <a:latin typeface="Arial" panose="020B0604020202020204" pitchFamily="34" charset="0"/>
                <a:cs typeface="Arial" panose="020B0604020202020204" pitchFamily="34" charset="0"/>
              </a:rPr>
              <a:t>Evacuación</a:t>
            </a:r>
            <a:r>
              <a:rPr lang="es-MX" altLang="es-MX" sz="1800">
                <a:latin typeface="Arial" panose="020B0604020202020204" pitchFamily="34" charset="0"/>
                <a:cs typeface="Arial" panose="020B0604020202020204" pitchFamily="34" charset="0"/>
              </a:rPr>
              <a:t> es una medida preventiva y provisional ante  una emergencia o desastre, que consiste en el desplazamiento de las personas hacia un lugar seguro en el exterior del inmueble.</a:t>
            </a:r>
            <a:endParaRPr lang="es-MX" altLang="es-MX" sz="1800" b="1">
              <a:latin typeface="Arial" panose="020B0604020202020204" pitchFamily="34" charset="0"/>
              <a:cs typeface="Arial" panose="020B0604020202020204" pitchFamily="34" charset="0"/>
            </a:endParaRPr>
          </a:p>
        </p:txBody>
      </p:sp>
      <p:sp>
        <p:nvSpPr>
          <p:cNvPr id="3" name="Elipse 2">
            <a:extLst>
              <a:ext uri="{FF2B5EF4-FFF2-40B4-BE49-F238E27FC236}">
                <a16:creationId xmlns:a16="http://schemas.microsoft.com/office/drawing/2014/main" xmlns="" id="{980C4CDD-FB6D-F84B-A45A-BC908BCA7B4A}"/>
              </a:ext>
            </a:extLst>
          </p:cNvPr>
          <p:cNvSpPr/>
          <p:nvPr/>
        </p:nvSpPr>
        <p:spPr>
          <a:xfrm>
            <a:off x="314325" y="1531938"/>
            <a:ext cx="517525" cy="512762"/>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latin typeface="Arial" panose="020B0604020202020204" pitchFamily="34" charset="0"/>
                <a:cs typeface="Arial" panose="020B0604020202020204" pitchFamily="34" charset="0"/>
              </a:rPr>
              <a:t>1</a:t>
            </a:r>
          </a:p>
        </p:txBody>
      </p:sp>
      <p:pic>
        <p:nvPicPr>
          <p:cNvPr id="10248" name="Picture 2" descr="Bildergebnis für evacuación">
            <a:extLst>
              <a:ext uri="{FF2B5EF4-FFF2-40B4-BE49-F238E27FC236}">
                <a16:creationId xmlns:a16="http://schemas.microsoft.com/office/drawing/2014/main" xmlns="" id="{D810BFE9-6E5B-2C48-9F96-700B3B77D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3426"/>
          <a:stretch>
            <a:fillRect/>
          </a:stretch>
        </p:blipFill>
        <p:spPr bwMode="auto">
          <a:xfrm>
            <a:off x="6086475" y="2689225"/>
            <a:ext cx="2247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CuadroTexto 8">
            <a:extLst>
              <a:ext uri="{FF2B5EF4-FFF2-40B4-BE49-F238E27FC236}">
                <a16:creationId xmlns:a16="http://schemas.microsoft.com/office/drawing/2014/main" xmlns="" id="{699A2A1A-409E-D741-B2DE-660F7C94E13C}"/>
              </a:ext>
            </a:extLst>
          </p:cNvPr>
          <p:cNvSpPr txBox="1">
            <a:spLocks noChangeArrowheads="1"/>
          </p:cNvSpPr>
          <p:nvPr/>
        </p:nvSpPr>
        <p:spPr bwMode="auto">
          <a:xfrm>
            <a:off x="2660650" y="4033838"/>
            <a:ext cx="57324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s-MX" altLang="es-MX" sz="1800" b="1">
                <a:latin typeface="Arial" panose="020B0604020202020204" pitchFamily="34" charset="0"/>
                <a:cs typeface="Arial" panose="020B0604020202020204" pitchFamily="34" charset="0"/>
              </a:rPr>
              <a:t>Repliegue </a:t>
            </a:r>
            <a:r>
              <a:rPr lang="es-MX" altLang="es-MX" sz="1800">
                <a:latin typeface="Arial" panose="020B0604020202020204" pitchFamily="34" charset="0"/>
                <a:cs typeface="Arial" panose="020B0604020202020204" pitchFamily="34" charset="0"/>
              </a:rPr>
              <a:t>es la acción preventiva y provisional en caso de emergencia o desastre, que consiste en desplazarse desde el interior de los edificios hacia los lugares seguros (puntos de reunión) a su exterior. A diferencia de la evacuación, en el repliegue salimos de los edificios, pero no del inmueble.</a:t>
            </a:r>
            <a:endParaRPr lang="es-MX" altLang="es-MX" sz="1800" b="1">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xmlns="" id="{AA3D147E-172B-5148-B231-CD7B9AEDCD86}"/>
              </a:ext>
            </a:extLst>
          </p:cNvPr>
          <p:cNvSpPr/>
          <p:nvPr/>
        </p:nvSpPr>
        <p:spPr>
          <a:xfrm>
            <a:off x="8428038" y="4103688"/>
            <a:ext cx="517525" cy="51435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b="1" dirty="0">
                <a:solidFill>
                  <a:schemeClr val="tx1"/>
                </a:solidFill>
                <a:latin typeface="Arial" panose="020B0604020202020204" pitchFamily="34" charset="0"/>
                <a:cs typeface="Arial" panose="020B0604020202020204" pitchFamily="34" charset="0"/>
              </a:rPr>
              <a:t>2</a:t>
            </a:r>
          </a:p>
        </p:txBody>
      </p:sp>
      <p:pic>
        <p:nvPicPr>
          <p:cNvPr id="10251" name="Picture 4" descr="Bildergebnis für repliegue">
            <a:extLst>
              <a:ext uri="{FF2B5EF4-FFF2-40B4-BE49-F238E27FC236}">
                <a16:creationId xmlns:a16="http://schemas.microsoft.com/office/drawing/2014/main" xmlns="" id="{D7CB4514-BB39-CE45-985F-7B3F171D1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9197"/>
          <a:stretch>
            <a:fillRect/>
          </a:stretch>
        </p:blipFill>
        <p:spPr bwMode="auto">
          <a:xfrm>
            <a:off x="188913" y="3932238"/>
            <a:ext cx="23018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1106</TotalTime>
  <Words>5117</Words>
  <Application>Microsoft Office PowerPoint</Application>
  <PresentationFormat>Presentación en pantalla (4:3)</PresentationFormat>
  <Paragraphs>394</Paragraphs>
  <Slides>56</Slides>
  <Notes>0</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USEBEQ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ARLEN USEBEQ</dc:creator>
  <cp:lastModifiedBy>Manager</cp:lastModifiedBy>
  <cp:revision>176</cp:revision>
  <dcterms:created xsi:type="dcterms:W3CDTF">2015-10-13T19:55:23Z</dcterms:created>
  <dcterms:modified xsi:type="dcterms:W3CDTF">2021-08-03T18:23:04Z</dcterms:modified>
</cp:coreProperties>
</file>